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8"/>
  </p:handoutMasterIdLst>
  <p:sldIdLst>
    <p:sldId id="330" r:id="rId2"/>
    <p:sldId id="346" r:id="rId3"/>
    <p:sldId id="326" r:id="rId4"/>
    <p:sldId id="324" r:id="rId5"/>
    <p:sldId id="327" r:id="rId6"/>
    <p:sldId id="333" r:id="rId7"/>
    <p:sldId id="347" r:id="rId8"/>
    <p:sldId id="329" r:id="rId9"/>
    <p:sldId id="332" r:id="rId10"/>
    <p:sldId id="334" r:id="rId11"/>
    <p:sldId id="328" r:id="rId12"/>
    <p:sldId id="305" r:id="rId13"/>
    <p:sldId id="306" r:id="rId14"/>
    <p:sldId id="348" r:id="rId15"/>
    <p:sldId id="307" r:id="rId16"/>
    <p:sldId id="323" r:id="rId17"/>
    <p:sldId id="316" r:id="rId18"/>
    <p:sldId id="319" r:id="rId19"/>
    <p:sldId id="320" r:id="rId20"/>
    <p:sldId id="321" r:id="rId21"/>
    <p:sldId id="335" r:id="rId22"/>
    <p:sldId id="336" r:id="rId23"/>
    <p:sldId id="337" r:id="rId24"/>
    <p:sldId id="338" r:id="rId25"/>
    <p:sldId id="325" r:id="rId26"/>
    <p:sldId id="339" r:id="rId27"/>
    <p:sldId id="340" r:id="rId28"/>
    <p:sldId id="341" r:id="rId29"/>
    <p:sldId id="342" r:id="rId30"/>
    <p:sldId id="343" r:id="rId31"/>
    <p:sldId id="344" r:id="rId32"/>
    <p:sldId id="345" r:id="rId33"/>
    <p:sldId id="349" r:id="rId34"/>
    <p:sldId id="350" r:id="rId35"/>
    <p:sldId id="317" r:id="rId36"/>
    <p:sldId id="267" r:id="rId37"/>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279" autoAdjust="0"/>
    <p:restoredTop sz="94660"/>
  </p:normalViewPr>
  <p:slideViewPr>
    <p:cSldViewPr snapToGrid="0">
      <p:cViewPr varScale="1">
        <p:scale>
          <a:sx n="74" d="100"/>
          <a:sy n="74" d="100"/>
        </p:scale>
        <p:origin x="78" y="312"/>
      </p:cViewPr>
      <p:guideLst/>
    </p:cSldViewPr>
  </p:slideViewPr>
  <p:notesTextViewPr>
    <p:cViewPr>
      <p:scale>
        <a:sx n="3" d="2"/>
        <a:sy n="3" d="2"/>
      </p:scale>
      <p:origin x="0" y="0"/>
    </p:cViewPr>
  </p:notesTextViewPr>
  <p:notesViewPr>
    <p:cSldViewPr snapToGrid="0">
      <p:cViewPr varScale="1">
        <p:scale>
          <a:sx n="74" d="100"/>
          <a:sy n="74" d="100"/>
        </p:scale>
        <p:origin x="1884"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DADF44A8-1858-46DB-9390-E5C45526C8BB}" type="datetimeFigureOut">
              <a:rPr lang="en-US" smtClean="0"/>
              <a:t>10/21/2021</a:t>
            </a:fld>
            <a:endParaRPr lang="en-US" dirty="0"/>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E03EEAC2-E804-4854-8991-D2D62C6B13E4}" type="slidenum">
              <a:rPr lang="en-US" smtClean="0"/>
              <a:t>‹#›</a:t>
            </a:fld>
            <a:endParaRPr lang="en-US" dirty="0"/>
          </a:p>
        </p:txBody>
      </p:sp>
    </p:spTree>
    <p:extLst>
      <p:ext uri="{BB962C8B-B14F-4D97-AF65-F5344CB8AC3E}">
        <p14:creationId xmlns:p14="http://schemas.microsoft.com/office/powerpoint/2010/main" val="377409889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125032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1676772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3248025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F81DDB15-025E-4768-937E-49D4A28C3C61}"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942332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1588677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2554877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971121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4060463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8A695639-2104-46AF-BBE7-713B50F35077}" type="datetimeFigureOut">
              <a:rPr lang="en-US" smtClean="0"/>
              <a:t>10/21/2021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F81DDB15-025E-4768-937E-49D4A28C3C61}" type="slidenum">
              <a:rPr lang="en-US" smtClean="0"/>
              <a:t>‹#›</a:t>
            </a:fld>
            <a:endParaRPr lang="en-US" dirty="0"/>
          </a:p>
        </p:txBody>
      </p:sp>
    </p:spTree>
    <p:extLst>
      <p:ext uri="{BB962C8B-B14F-4D97-AF65-F5344CB8AC3E}">
        <p14:creationId xmlns:p14="http://schemas.microsoft.com/office/powerpoint/2010/main" val="869983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680321" y="2336871"/>
            <a:ext cx="96138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7" name="Title 6"/>
          <p:cNvSpPr>
            <a:spLocks noGrp="1"/>
          </p:cNvSpPr>
          <p:nvPr>
            <p:ph type="title"/>
          </p:nvPr>
        </p:nvSpPr>
        <p:spPr/>
        <p:txBody>
          <a:bodyPr/>
          <a:lstStyle/>
          <a:p>
            <a:r>
              <a:rPr lang="en-US"/>
              <a:t>Click to edit Master title style</a:t>
            </a:r>
          </a:p>
        </p:txBody>
      </p:sp>
      <p:grpSp>
        <p:nvGrpSpPr>
          <p:cNvPr id="10" name="Group 9"/>
          <p:cNvGrpSpPr/>
          <p:nvPr userDrawn="1"/>
        </p:nvGrpSpPr>
        <p:grpSpPr>
          <a:xfrm>
            <a:off x="296214" y="5263266"/>
            <a:ext cx="1545846" cy="1382233"/>
            <a:chOff x="296214" y="5263266"/>
            <a:chExt cx="1545846" cy="1382233"/>
          </a:xfrm>
        </p:grpSpPr>
        <p:sp>
          <p:nvSpPr>
            <p:cNvPr id="8" name="Oval 7"/>
            <p:cNvSpPr/>
            <p:nvPr userDrawn="1"/>
          </p:nvSpPr>
          <p:spPr>
            <a:xfrm>
              <a:off x="321972" y="5293217"/>
              <a:ext cx="1442434" cy="1352282"/>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p:cNvPicPr>
              <a:picLocks noChangeAspect="1"/>
            </p:cNvPicPr>
            <p:nvPr userDrawn="1"/>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96214" y="5263266"/>
              <a:ext cx="1545846" cy="1320084"/>
            </a:xfrm>
            <a:prstGeom prst="rect">
              <a:avLst/>
            </a:prstGeom>
          </p:spPr>
        </p:pic>
      </p:grpSp>
    </p:spTree>
    <p:extLst>
      <p:ext uri="{BB962C8B-B14F-4D97-AF65-F5344CB8AC3E}">
        <p14:creationId xmlns:p14="http://schemas.microsoft.com/office/powerpoint/2010/main" val="575698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31620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2798552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119742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1897089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941871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693034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695639-2104-46AF-BBE7-713B50F35077}" type="datetimeFigureOut">
              <a:rPr lang="en-US" smtClean="0"/>
              <a:t>10/21/2021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81DDB15-025E-4768-937E-49D4A28C3C61}" type="slidenum">
              <a:rPr lang="en-US" smtClean="0"/>
              <a:t>‹#›</a:t>
            </a:fld>
            <a:endParaRPr lang="en-US" dirty="0"/>
          </a:p>
        </p:txBody>
      </p:sp>
    </p:spTree>
    <p:extLst>
      <p:ext uri="{BB962C8B-B14F-4D97-AF65-F5344CB8AC3E}">
        <p14:creationId xmlns:p14="http://schemas.microsoft.com/office/powerpoint/2010/main" val="3352028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A695639-2104-46AF-BBE7-713B50F35077}" type="datetimeFigureOut">
              <a:rPr lang="en-US" smtClean="0"/>
              <a:t>10/21/2021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F81DDB15-025E-4768-937E-49D4A28C3C61}" type="slidenum">
              <a:rPr lang="en-US" smtClean="0"/>
              <a:t>‹#›</a:t>
            </a:fld>
            <a:endParaRPr lang="en-US" dirty="0"/>
          </a:p>
        </p:txBody>
      </p:sp>
    </p:spTree>
    <p:extLst>
      <p:ext uri="{BB962C8B-B14F-4D97-AF65-F5344CB8AC3E}">
        <p14:creationId xmlns:p14="http://schemas.microsoft.com/office/powerpoint/2010/main" val="7526809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pr.fmcsa.dot.gov/Provider" TargetMode="External"/><Relationship Id="rId2" Type="http://schemas.openxmlformats.org/officeDocument/2006/relationships/hyperlink" Target="https://tpr.fmcsa.dot.gov/" TargetMode="External"/><Relationship Id="rId1" Type="http://schemas.openxmlformats.org/officeDocument/2006/relationships/slideLayout" Target="../slideLayouts/slideLayout2.xml"/><Relationship Id="rId4" Type="http://schemas.openxmlformats.org/officeDocument/2006/relationships/hyperlink" Target="https://tpr.fmcsa.dot.gov/Contac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ecfr.gov/cgi-bin/retrieveECFR?gp=1&amp;ty=HTML&amp;h=L&amp;mc=true&amp;=PART&amp;n=pt49.5.380"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pr.fmcsa.dot.gov/"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tpr.fmcsa.dot.gov/DeveloperToolkit"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www.ncktc.edu/" TargetMode="External"/><Relationship Id="rId3" Type="http://schemas.openxmlformats.org/officeDocument/2006/relationships/hyperlink" Target="mailto:foleym@bartonccc.edu" TargetMode="External"/><Relationship Id="rId7" Type="http://schemas.openxmlformats.org/officeDocument/2006/relationships/hyperlink" Target="mailto:jsmith10@jccc.edu" TargetMode="External"/><Relationship Id="rId2" Type="http://schemas.openxmlformats.org/officeDocument/2006/relationships/hyperlink" Target="http://www.bartonccc.edu/" TargetMode="External"/><Relationship Id="rId1" Type="http://schemas.openxmlformats.org/officeDocument/2006/relationships/slideLayout" Target="../slideLayouts/slideLayout2.xml"/><Relationship Id="rId6" Type="http://schemas.openxmlformats.org/officeDocument/2006/relationships/hyperlink" Target="http://www.jccc.edu/" TargetMode="External"/><Relationship Id="rId5" Type="http://schemas.openxmlformats.org/officeDocument/2006/relationships/hyperlink" Target="mailto:kevin.kelley@peasleetech.org" TargetMode="External"/><Relationship Id="rId4" Type="http://schemas.openxmlformats.org/officeDocument/2006/relationships/hyperlink" Target="http://www.peasleetech.org/" TargetMode="External"/><Relationship Id="rId9" Type="http://schemas.openxmlformats.org/officeDocument/2006/relationships/hyperlink" Target="mailto:dgengler@ncktc.edu"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mailto:david.john@salinatech.edu" TargetMode="External"/><Relationship Id="rId2" Type="http://schemas.openxmlformats.org/officeDocument/2006/relationships/hyperlink" Target="http://www.salinatech.edu/" TargetMode="External"/><Relationship Id="rId1" Type="http://schemas.openxmlformats.org/officeDocument/2006/relationships/slideLayout" Target="../slideLayouts/slideLayout2.xml"/><Relationship Id="rId4" Type="http://schemas.openxmlformats.org/officeDocument/2006/relationships/hyperlink" Target="http://www.sccc.edu/"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napftds.org/" TargetMode="External"/><Relationship Id="rId2" Type="http://schemas.openxmlformats.org/officeDocument/2006/relationships/hyperlink" Target="mailto:martin.garsee@hccs.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cfr.gov/cgi-bin/retrieveECFR?gp=1&amp;ty=HTML&amp;h=L&amp;mc=true&amp;=PART&amp;n=pt49.5.380#ap49.5.380_1725.a" TargetMode="External"/><Relationship Id="rId7" Type="http://schemas.openxmlformats.org/officeDocument/2006/relationships/hyperlink" Target="https://www.ecfr.gov/cgi-bin/retrieveECFR?gp=1&amp;ty=HTML&amp;h=L&amp;mc=true&amp;=PART&amp;n=pt49.5.380#se49.5.380_1725" TargetMode="External"/><Relationship Id="rId2" Type="http://schemas.openxmlformats.org/officeDocument/2006/relationships/hyperlink" Target="https://www.ecfr.gov/cgi-bin/retrieveECFR?gp=1&amp;ty=HTML&amp;h=L&amp;mc=true&amp;=PART&amp;n=pt49.5.380#se49.5.380_1703" TargetMode="External"/><Relationship Id="rId1" Type="http://schemas.openxmlformats.org/officeDocument/2006/relationships/slideLayout" Target="../slideLayouts/slideLayout2.xml"/><Relationship Id="rId6" Type="http://schemas.openxmlformats.org/officeDocument/2006/relationships/hyperlink" Target="https://www.ecfr.gov/cgi-bin/retrieveECFR?gp=1&amp;ty=HTML&amp;h=L&amp;mc=true&amp;=PART&amp;n=pt49.5.380#se49.5.380_1713" TargetMode="External"/><Relationship Id="rId5" Type="http://schemas.openxmlformats.org/officeDocument/2006/relationships/hyperlink" Target="https://www.ecfr.gov/cgi-bin/retrieveECFR?gp=1&amp;ty=HTML&amp;h=L&amp;mc=true&amp;=PART&amp;n=pt49.5.380#se49.5.380_1711" TargetMode="External"/><Relationship Id="rId4" Type="http://schemas.openxmlformats.org/officeDocument/2006/relationships/hyperlink" Target="https://www.ecfr.gov/cgi-bin/retrieveECFR?gp=1&amp;ty=HTML&amp;h=L&amp;mc=true&amp;=PART&amp;n=pt49.5.380#se49.5.380_170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Kansas 2021</a:t>
            </a:r>
          </a:p>
        </p:txBody>
      </p:sp>
      <p:pic>
        <p:nvPicPr>
          <p:cNvPr id="1026" name="Picture 2" descr="kac_2021_conference_graphic smaller.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93640" y="2505559"/>
            <a:ext cx="7064520" cy="3213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8033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32233" y="2149861"/>
            <a:ext cx="9259838" cy="3813617"/>
          </a:xfrm>
        </p:spPr>
        <p:txBody>
          <a:bodyPr>
            <a:noAutofit/>
          </a:bodyPr>
          <a:lstStyle/>
          <a:p>
            <a:r>
              <a:rPr lang="en-US" sz="2800" dirty="0">
                <a:latin typeface="Times New Roman" panose="02020603050405020304" pitchFamily="18" charset="0"/>
                <a:cs typeface="Times New Roman" panose="02020603050405020304" pitchFamily="18" charset="0"/>
              </a:rPr>
              <a:t>Driver-trainee name, date of birth, and license/permit number and State of issuance </a:t>
            </a:r>
          </a:p>
          <a:p>
            <a:r>
              <a:rPr lang="en-US" sz="2800" dirty="0">
                <a:latin typeface="Times New Roman" panose="02020603050405020304" pitchFamily="18" charset="0"/>
                <a:cs typeface="Times New Roman" panose="02020603050405020304" pitchFamily="18" charset="0"/>
              </a:rPr>
              <a:t>CDL class/endorsement and type of training completed (behind-the-wheel or theory) </a:t>
            </a:r>
          </a:p>
          <a:p>
            <a:r>
              <a:rPr lang="en-US" sz="2800" dirty="0">
                <a:latin typeface="Times New Roman" panose="02020603050405020304" pitchFamily="18" charset="0"/>
                <a:cs typeface="Times New Roman" panose="02020603050405020304" pitchFamily="18" charset="0"/>
              </a:rPr>
              <a:t>Total number of clock hours spent behind-the-wheel (BTW) (if applicable) </a:t>
            </a:r>
          </a:p>
          <a:p>
            <a:r>
              <a:rPr lang="en-US" sz="2800" dirty="0">
                <a:latin typeface="Times New Roman" panose="02020603050405020304" pitchFamily="18" charset="0"/>
                <a:cs typeface="Times New Roman" panose="02020603050405020304" pitchFamily="18" charset="0"/>
              </a:rPr>
              <a:t>Training provider name, location, and TPR ID number </a:t>
            </a:r>
          </a:p>
          <a:p>
            <a:r>
              <a:rPr lang="en-US" sz="2800" dirty="0">
                <a:latin typeface="Times New Roman" panose="02020603050405020304" pitchFamily="18" charset="0"/>
                <a:cs typeface="Times New Roman" panose="02020603050405020304" pitchFamily="18" charset="0"/>
              </a:rPr>
              <a:t>Date of successful completion of training</a:t>
            </a:r>
          </a:p>
        </p:txBody>
      </p:sp>
      <p:sp>
        <p:nvSpPr>
          <p:cNvPr id="3" name="Title 2"/>
          <p:cNvSpPr>
            <a:spLocks noGrp="1"/>
          </p:cNvSpPr>
          <p:nvPr>
            <p:ph type="title"/>
          </p:nvPr>
        </p:nvSpPr>
        <p:spPr>
          <a:xfrm>
            <a:off x="515068" y="753228"/>
            <a:ext cx="9613861" cy="1080938"/>
          </a:xfrm>
        </p:spPr>
        <p:txBody>
          <a:bodyPr/>
          <a:lstStyle/>
          <a:p>
            <a:pPr algn="ctr"/>
            <a:r>
              <a:rPr lang="en-US" dirty="0"/>
              <a:t>Driver certification information submitted to the Registry will include:</a:t>
            </a:r>
          </a:p>
        </p:txBody>
      </p:sp>
    </p:spTree>
    <p:extLst>
      <p:ext uri="{BB962C8B-B14F-4D97-AF65-F5344CB8AC3E}">
        <p14:creationId xmlns:p14="http://schemas.microsoft.com/office/powerpoint/2010/main" val="749573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93438" y="2352821"/>
            <a:ext cx="7691466" cy="3531144"/>
          </a:xfrm>
        </p:spPr>
        <p:txBody>
          <a:bodyPr>
            <a:noAutofit/>
          </a:bodyPr>
          <a:lstStyle/>
          <a:p>
            <a:r>
              <a:rPr lang="en-US" sz="2800" dirty="0">
                <a:latin typeface="Times New Roman" panose="02020603050405020304" pitchFamily="18" charset="0"/>
                <a:cs typeface="Times New Roman" panose="02020603050405020304" pitchFamily="18" charset="0"/>
              </a:rPr>
              <a:t>Main Page for Training Provider Registry</a:t>
            </a:r>
          </a:p>
          <a:p>
            <a:pPr marL="0" indent="0" algn="ctr">
              <a:buNone/>
            </a:pPr>
            <a:r>
              <a:rPr lang="en-US" sz="2800" u="sng" dirty="0">
                <a:latin typeface="Times New Roman" panose="02020603050405020304" pitchFamily="18" charset="0"/>
                <a:cs typeface="Times New Roman" panose="02020603050405020304" pitchFamily="18" charset="0"/>
                <a:hlinkClick r:id="rId2"/>
              </a:rPr>
              <a:t>https://tpr.fmcsa.dot.gov/</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Main Page for Training Providers </a:t>
            </a:r>
          </a:p>
          <a:p>
            <a:pPr marL="0" indent="0" algn="ctr">
              <a:buNone/>
            </a:pPr>
            <a:r>
              <a:rPr lang="en-US" sz="2800" u="sng" dirty="0">
                <a:latin typeface="Times New Roman" panose="02020603050405020304" pitchFamily="18" charset="0"/>
                <a:cs typeface="Times New Roman" panose="02020603050405020304" pitchFamily="18" charset="0"/>
                <a:hlinkClick r:id="rId3"/>
              </a:rPr>
              <a:t>https://tpr.fmcsa.dot.gov/Provider</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Contact information for questions regarding ELDT</a:t>
            </a:r>
          </a:p>
          <a:p>
            <a:pPr marL="0" indent="0" algn="ctr">
              <a:buNone/>
            </a:pPr>
            <a:r>
              <a:rPr lang="en-US" sz="2800" u="sng" dirty="0">
                <a:latin typeface="Times New Roman" panose="02020603050405020304" pitchFamily="18" charset="0"/>
                <a:cs typeface="Times New Roman" panose="02020603050405020304" pitchFamily="18" charset="0"/>
                <a:hlinkClick r:id="rId4"/>
              </a:rPr>
              <a:t>https://tpr.fmcsa.dot.gov/Contact</a:t>
            </a:r>
            <a:r>
              <a:rPr lang="en-US" sz="2800" dirty="0">
                <a:latin typeface="Times New Roman" panose="02020603050405020304" pitchFamily="18" charset="0"/>
                <a:cs typeface="Times New Roman" panose="02020603050405020304" pitchFamily="18" charset="0"/>
              </a:rPr>
              <a:t> </a:t>
            </a:r>
          </a:p>
        </p:txBody>
      </p:sp>
      <p:sp>
        <p:nvSpPr>
          <p:cNvPr id="3" name="Title 2"/>
          <p:cNvSpPr>
            <a:spLocks noGrp="1"/>
          </p:cNvSpPr>
          <p:nvPr>
            <p:ph type="title"/>
          </p:nvPr>
        </p:nvSpPr>
        <p:spPr/>
        <p:txBody>
          <a:bodyPr/>
          <a:lstStyle/>
          <a:p>
            <a:pPr algn="ctr"/>
            <a:r>
              <a:rPr lang="en-US" dirty="0"/>
              <a:t>Important Links for ELDT </a:t>
            </a:r>
          </a:p>
        </p:txBody>
      </p:sp>
    </p:spTree>
    <p:extLst>
      <p:ext uri="{BB962C8B-B14F-4D97-AF65-F5344CB8AC3E}">
        <p14:creationId xmlns:p14="http://schemas.microsoft.com/office/powerpoint/2010/main" val="952626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7DA7C6-9694-466E-96DD-4B2D54FDB59C}"/>
              </a:ext>
            </a:extLst>
          </p:cNvPr>
          <p:cNvSpPr>
            <a:spLocks noGrp="1"/>
          </p:cNvSpPr>
          <p:nvPr>
            <p:ph idx="1"/>
          </p:nvPr>
        </p:nvSpPr>
        <p:spPr>
          <a:xfrm>
            <a:off x="2181450" y="2244961"/>
            <a:ext cx="8976880" cy="3441499"/>
          </a:xfrm>
        </p:spPr>
        <p:txBody>
          <a:bodyPr>
            <a:normAutofit fontScale="85000" lnSpcReduction="10000"/>
          </a:bodyPr>
          <a:lstStyle/>
          <a:p>
            <a:pPr marL="0" indent="0">
              <a:buNone/>
            </a:pPr>
            <a:r>
              <a:rPr lang="en-US" sz="3000" dirty="0">
                <a:latin typeface="Times New Roman" panose="02020603050405020304" pitchFamily="18" charset="0"/>
                <a:cs typeface="Times New Roman" panose="02020603050405020304" pitchFamily="18" charset="0"/>
              </a:rPr>
              <a:t>Individuals:</a:t>
            </a:r>
          </a:p>
          <a:p>
            <a:r>
              <a:rPr lang="en-US" sz="3000" dirty="0">
                <a:latin typeface="Times New Roman" panose="02020603050405020304" pitchFamily="18" charset="0"/>
                <a:cs typeface="Times New Roman" panose="02020603050405020304" pitchFamily="18" charset="0"/>
              </a:rPr>
              <a:t>Applying for their initial CDL </a:t>
            </a:r>
          </a:p>
          <a:p>
            <a:r>
              <a:rPr lang="en-US" sz="3000" dirty="0">
                <a:latin typeface="Times New Roman" panose="02020603050405020304" pitchFamily="18" charset="0"/>
                <a:cs typeface="Times New Roman" panose="02020603050405020304" pitchFamily="18" charset="0"/>
              </a:rPr>
              <a:t>Upgrading their current CDL </a:t>
            </a:r>
          </a:p>
          <a:p>
            <a:r>
              <a:rPr lang="en-US" sz="3000" dirty="0">
                <a:latin typeface="Times New Roman" panose="02020603050405020304" pitchFamily="18" charset="0"/>
                <a:cs typeface="Times New Roman" panose="02020603050405020304" pitchFamily="18" charset="0"/>
              </a:rPr>
              <a:t>Obtaining first time endorsement(s):</a:t>
            </a:r>
          </a:p>
          <a:p>
            <a:pPr lvl="1"/>
            <a:r>
              <a:rPr lang="en-US" sz="3000" dirty="0">
                <a:latin typeface="Times New Roman" panose="02020603050405020304" pitchFamily="18" charset="0"/>
                <a:cs typeface="Times New Roman" panose="02020603050405020304" pitchFamily="18" charset="0"/>
              </a:rPr>
              <a:t>Passenger, </a:t>
            </a:r>
          </a:p>
          <a:p>
            <a:pPr lvl="1"/>
            <a:r>
              <a:rPr lang="en-US" sz="3000" dirty="0">
                <a:latin typeface="Times New Roman" panose="02020603050405020304" pitchFamily="18" charset="0"/>
                <a:cs typeface="Times New Roman" panose="02020603050405020304" pitchFamily="18" charset="0"/>
              </a:rPr>
              <a:t>School bus, or </a:t>
            </a:r>
          </a:p>
          <a:p>
            <a:pPr lvl="1"/>
            <a:r>
              <a:rPr lang="en-US" sz="3000" dirty="0">
                <a:latin typeface="Times New Roman" panose="02020603050405020304" pitchFamily="18" charset="0"/>
                <a:cs typeface="Times New Roman" panose="02020603050405020304" pitchFamily="18" charset="0"/>
              </a:rPr>
              <a:t>Hazardous materials</a:t>
            </a:r>
          </a:p>
          <a:p>
            <a:r>
              <a:rPr lang="en-US" sz="3000" dirty="0">
                <a:latin typeface="Times New Roman" panose="02020603050405020304" pitchFamily="18" charset="0"/>
                <a:cs typeface="Times New Roman" panose="02020603050405020304" pitchFamily="18" charset="0"/>
              </a:rPr>
              <a:t>Does not apply to anyone who started process prior to 2/7/2022 </a:t>
            </a:r>
          </a:p>
          <a:p>
            <a:endParaRPr lang="en-US" dirty="0"/>
          </a:p>
        </p:txBody>
      </p:sp>
      <p:sp>
        <p:nvSpPr>
          <p:cNvPr id="3" name="Title 2">
            <a:extLst>
              <a:ext uri="{FF2B5EF4-FFF2-40B4-BE49-F238E27FC236}">
                <a16:creationId xmlns:a16="http://schemas.microsoft.com/office/drawing/2014/main" id="{E209F06D-1707-4C30-8C60-1D55243356F9}"/>
              </a:ext>
            </a:extLst>
          </p:cNvPr>
          <p:cNvSpPr>
            <a:spLocks noGrp="1"/>
          </p:cNvSpPr>
          <p:nvPr>
            <p:ph type="title"/>
          </p:nvPr>
        </p:nvSpPr>
        <p:spPr/>
        <p:txBody>
          <a:bodyPr/>
          <a:lstStyle/>
          <a:p>
            <a:pPr algn="ctr"/>
            <a:r>
              <a:rPr lang="en-US" dirty="0"/>
              <a:t>ELDT applies to:</a:t>
            </a:r>
          </a:p>
        </p:txBody>
      </p:sp>
    </p:spTree>
    <p:extLst>
      <p:ext uri="{BB962C8B-B14F-4D97-AF65-F5344CB8AC3E}">
        <p14:creationId xmlns:p14="http://schemas.microsoft.com/office/powerpoint/2010/main" val="4190493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265458-4782-40DD-8CDA-5951C90851D4}"/>
              </a:ext>
            </a:extLst>
          </p:cNvPr>
          <p:cNvSpPr>
            <a:spLocks noGrp="1"/>
          </p:cNvSpPr>
          <p:nvPr>
            <p:ph idx="1"/>
          </p:nvPr>
        </p:nvSpPr>
        <p:spPr>
          <a:xfrm>
            <a:off x="2015702" y="2302248"/>
            <a:ext cx="9924507" cy="3634725"/>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Before taking the CDL skills test, an entry-level driver must successfully complete a prescribed program of instruction, including:</a:t>
            </a:r>
          </a:p>
          <a:p>
            <a:pPr lvl="1"/>
            <a:r>
              <a:rPr lang="en-US" sz="2800" dirty="0">
                <a:latin typeface="Times New Roman" panose="02020603050405020304" pitchFamily="18" charset="0"/>
                <a:cs typeface="Times New Roman" panose="02020603050405020304" pitchFamily="18" charset="0"/>
              </a:rPr>
              <a:t>Theory and </a:t>
            </a:r>
          </a:p>
          <a:p>
            <a:pPr lvl="1"/>
            <a:r>
              <a:rPr lang="en-US" sz="2800" dirty="0">
                <a:latin typeface="Times New Roman" panose="02020603050405020304" pitchFamily="18" charset="0"/>
                <a:cs typeface="Times New Roman" panose="02020603050405020304" pitchFamily="18" charset="0"/>
              </a:rPr>
              <a:t>Behind-the-wheel (BTW)</a:t>
            </a:r>
          </a:p>
          <a:p>
            <a:pPr marL="0" indent="0">
              <a:buNone/>
            </a:pPr>
            <a:r>
              <a:rPr lang="en-US" sz="2800" dirty="0">
                <a:latin typeface="Times New Roman" panose="02020603050405020304" pitchFamily="18" charset="0"/>
                <a:cs typeface="Times New Roman" panose="02020603050405020304" pitchFamily="18" charset="0"/>
              </a:rPr>
              <a:t>Instruction must be provided by a school or entity listed on FMCSA’s Training Provider Registry (TPR)</a:t>
            </a:r>
          </a:p>
          <a:p>
            <a:endParaRPr lang="en-US" dirty="0"/>
          </a:p>
        </p:txBody>
      </p:sp>
      <p:sp>
        <p:nvSpPr>
          <p:cNvPr id="3" name="Title 2">
            <a:extLst>
              <a:ext uri="{FF2B5EF4-FFF2-40B4-BE49-F238E27FC236}">
                <a16:creationId xmlns:a16="http://schemas.microsoft.com/office/drawing/2014/main" id="{B731C7C7-D82A-4D94-81A8-CDE354B30666}"/>
              </a:ext>
            </a:extLst>
          </p:cNvPr>
          <p:cNvSpPr>
            <a:spLocks noGrp="1"/>
          </p:cNvSpPr>
          <p:nvPr>
            <p:ph type="title"/>
          </p:nvPr>
        </p:nvSpPr>
        <p:spPr/>
        <p:txBody>
          <a:bodyPr/>
          <a:lstStyle/>
          <a:p>
            <a:pPr algn="ctr"/>
            <a:r>
              <a:rPr lang="en-US" dirty="0"/>
              <a:t>ELDT requirements:</a:t>
            </a:r>
          </a:p>
        </p:txBody>
      </p:sp>
    </p:spTree>
    <p:extLst>
      <p:ext uri="{BB962C8B-B14F-4D97-AF65-F5344CB8AC3E}">
        <p14:creationId xmlns:p14="http://schemas.microsoft.com/office/powerpoint/2010/main" val="3561474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15952" y="2535654"/>
            <a:ext cx="7960096" cy="2990503"/>
          </a:xfrm>
        </p:spPr>
        <p:txBody>
          <a:bodyPr/>
          <a:lstStyle/>
          <a:p>
            <a:pPr marL="342900" lvl="1" indent="-342900">
              <a:buFontTx/>
              <a:buChar char="•"/>
            </a:pPr>
            <a:r>
              <a:rPr lang="en-US" altLang="en-US" sz="2800" dirty="0">
                <a:latin typeface="Times New Roman" panose="02020603050405020304" pitchFamily="18" charset="0"/>
                <a:ea typeface="Verdana" pitchFamily="34" charset="0"/>
                <a:cs typeface="Times New Roman" panose="02020603050405020304" pitchFamily="18" charset="0"/>
              </a:rPr>
              <a:t>Rule includes five (5) separate curricula:</a:t>
            </a:r>
          </a:p>
          <a:p>
            <a:pPr marL="1371600" lvl="3" indent="-457200">
              <a:buFont typeface="Wingdings" panose="05000000000000000000" pitchFamily="2" charset="2"/>
              <a:buChar char="Ø"/>
            </a:pPr>
            <a:r>
              <a:rPr lang="en-US" altLang="en-US" sz="2800" dirty="0">
                <a:latin typeface="Times New Roman" panose="02020603050405020304" pitchFamily="18" charset="0"/>
                <a:ea typeface="Verdana" pitchFamily="34" charset="0"/>
                <a:cs typeface="Times New Roman" panose="02020603050405020304" pitchFamily="18" charset="0"/>
              </a:rPr>
              <a:t>Class A CDL;</a:t>
            </a:r>
          </a:p>
          <a:p>
            <a:pPr marL="1371600" lvl="3" indent="-457200">
              <a:buFont typeface="Wingdings" panose="05000000000000000000" pitchFamily="2" charset="2"/>
              <a:buChar char="Ø"/>
            </a:pPr>
            <a:r>
              <a:rPr lang="en-US" altLang="en-US" sz="2800" dirty="0">
                <a:latin typeface="Times New Roman" panose="02020603050405020304" pitchFamily="18" charset="0"/>
                <a:ea typeface="Verdana" pitchFamily="34" charset="0"/>
                <a:cs typeface="Times New Roman" panose="02020603050405020304" pitchFamily="18" charset="0"/>
              </a:rPr>
              <a:t>Class B CDL;</a:t>
            </a:r>
          </a:p>
          <a:p>
            <a:pPr marL="1371600" lvl="3" indent="-457200">
              <a:buFont typeface="Wingdings" panose="05000000000000000000" pitchFamily="2" charset="2"/>
              <a:buChar char="Ø"/>
            </a:pPr>
            <a:r>
              <a:rPr lang="en-US" altLang="en-US" sz="2800" dirty="0">
                <a:latin typeface="Times New Roman" panose="02020603050405020304" pitchFamily="18" charset="0"/>
                <a:ea typeface="Verdana" pitchFamily="34" charset="0"/>
                <a:cs typeface="Times New Roman" panose="02020603050405020304" pitchFamily="18" charset="0"/>
              </a:rPr>
              <a:t>Hazardous Materials (H) endorsement;</a:t>
            </a:r>
          </a:p>
          <a:p>
            <a:pPr marL="1371600" lvl="3" indent="-457200">
              <a:buFont typeface="Wingdings" panose="05000000000000000000" pitchFamily="2" charset="2"/>
              <a:buChar char="Ø"/>
            </a:pPr>
            <a:r>
              <a:rPr lang="en-US" altLang="en-US" sz="2800" dirty="0">
                <a:latin typeface="Times New Roman" panose="02020603050405020304" pitchFamily="18" charset="0"/>
                <a:ea typeface="Verdana" pitchFamily="34" charset="0"/>
                <a:cs typeface="Times New Roman" panose="02020603050405020304" pitchFamily="18" charset="0"/>
              </a:rPr>
              <a:t>Passenger (P) endorsement; and </a:t>
            </a:r>
          </a:p>
          <a:p>
            <a:pPr marL="1371600" lvl="3" indent="-457200">
              <a:buFont typeface="Wingdings" panose="05000000000000000000" pitchFamily="2" charset="2"/>
              <a:buChar char="Ø"/>
            </a:pPr>
            <a:r>
              <a:rPr lang="en-US" altLang="en-US" sz="2800" dirty="0">
                <a:latin typeface="Times New Roman" panose="02020603050405020304" pitchFamily="18" charset="0"/>
                <a:ea typeface="Verdana" pitchFamily="34" charset="0"/>
                <a:cs typeface="Times New Roman" panose="02020603050405020304" pitchFamily="18" charset="0"/>
              </a:rPr>
              <a:t>School Bus (S) endorsement </a:t>
            </a:r>
          </a:p>
          <a:p>
            <a:endParaRPr lang="en-US" dirty="0"/>
          </a:p>
        </p:txBody>
      </p:sp>
      <p:sp>
        <p:nvSpPr>
          <p:cNvPr id="3" name="Title 2"/>
          <p:cNvSpPr>
            <a:spLocks noGrp="1"/>
          </p:cNvSpPr>
          <p:nvPr>
            <p:ph type="title"/>
          </p:nvPr>
        </p:nvSpPr>
        <p:spPr/>
        <p:txBody>
          <a:bodyPr>
            <a:normAutofit/>
          </a:bodyPr>
          <a:lstStyle/>
          <a:p>
            <a:pPr algn="ctr"/>
            <a:r>
              <a:rPr lang="en-US" sz="5400" dirty="0"/>
              <a:t>ELDT </a:t>
            </a:r>
            <a:r>
              <a:rPr lang="en-US" sz="5400" dirty="0" err="1"/>
              <a:t>Curriucula</a:t>
            </a:r>
            <a:r>
              <a:rPr lang="en-US" sz="5400" dirty="0"/>
              <a:t> </a:t>
            </a:r>
          </a:p>
        </p:txBody>
      </p:sp>
    </p:spTree>
    <p:extLst>
      <p:ext uri="{BB962C8B-B14F-4D97-AF65-F5344CB8AC3E}">
        <p14:creationId xmlns:p14="http://schemas.microsoft.com/office/powerpoint/2010/main" val="1574760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3ECFC89-8864-48F8-A9A5-72CEB36D04DD}"/>
              </a:ext>
            </a:extLst>
          </p:cNvPr>
          <p:cNvSpPr>
            <a:spLocks noGrp="1"/>
          </p:cNvSpPr>
          <p:nvPr>
            <p:ph idx="1"/>
          </p:nvPr>
        </p:nvSpPr>
        <p:spPr>
          <a:xfrm>
            <a:off x="1757708" y="2323751"/>
            <a:ext cx="9201840" cy="3429449"/>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Theory instruction must be provided by a theory instructor via: </a:t>
            </a:r>
          </a:p>
          <a:p>
            <a:pPr lvl="1"/>
            <a:r>
              <a:rPr lang="en-US" sz="2800" dirty="0">
                <a:latin typeface="Times New Roman" panose="02020603050405020304" pitchFamily="18" charset="0"/>
                <a:cs typeface="Times New Roman" panose="02020603050405020304" pitchFamily="18" charset="0"/>
              </a:rPr>
              <a:t>Lectures</a:t>
            </a:r>
          </a:p>
          <a:p>
            <a:pPr lvl="1"/>
            <a:r>
              <a:rPr lang="en-US" sz="2800" dirty="0">
                <a:latin typeface="Times New Roman" panose="02020603050405020304" pitchFamily="18" charset="0"/>
                <a:cs typeface="Times New Roman" panose="02020603050405020304" pitchFamily="18" charset="0"/>
              </a:rPr>
              <a:t>Demonstrations </a:t>
            </a:r>
          </a:p>
          <a:p>
            <a:pPr lvl="1"/>
            <a:r>
              <a:rPr lang="en-US" sz="2800" dirty="0">
                <a:latin typeface="Times New Roman" panose="02020603050405020304" pitchFamily="18" charset="0"/>
                <a:cs typeface="Times New Roman" panose="02020603050405020304" pitchFamily="18" charset="0"/>
              </a:rPr>
              <a:t>Audio-visual presentations</a:t>
            </a:r>
          </a:p>
          <a:p>
            <a:pPr lvl="1"/>
            <a:r>
              <a:rPr lang="en-US" sz="2800" dirty="0">
                <a:latin typeface="Times New Roman" panose="02020603050405020304" pitchFamily="18" charset="0"/>
                <a:cs typeface="Times New Roman" panose="02020603050405020304" pitchFamily="18" charset="0"/>
              </a:rPr>
              <a:t>Computer-based instruction</a:t>
            </a:r>
          </a:p>
          <a:p>
            <a:pPr lvl="1"/>
            <a:r>
              <a:rPr lang="en-US" sz="2800" dirty="0">
                <a:latin typeface="Times New Roman" panose="02020603050405020304" pitchFamily="18" charset="0"/>
                <a:cs typeface="Times New Roman" panose="02020603050405020304" pitchFamily="18" charset="0"/>
              </a:rPr>
              <a:t>Driving simulation devices – and/or </a:t>
            </a:r>
          </a:p>
          <a:p>
            <a:pPr lvl="1"/>
            <a:r>
              <a:rPr lang="en-US" sz="2800" dirty="0">
                <a:latin typeface="Times New Roman" panose="02020603050405020304" pitchFamily="18" charset="0"/>
                <a:cs typeface="Times New Roman" panose="02020603050405020304" pitchFamily="18" charset="0"/>
              </a:rPr>
              <a:t>Online training </a:t>
            </a:r>
          </a:p>
          <a:p>
            <a:endParaRPr lang="en-US" dirty="0"/>
          </a:p>
        </p:txBody>
      </p:sp>
      <p:sp>
        <p:nvSpPr>
          <p:cNvPr id="3" name="Title 2">
            <a:extLst>
              <a:ext uri="{FF2B5EF4-FFF2-40B4-BE49-F238E27FC236}">
                <a16:creationId xmlns:a16="http://schemas.microsoft.com/office/drawing/2014/main" id="{7AEFD969-039A-4B32-8361-DE5F477D3793}"/>
              </a:ext>
            </a:extLst>
          </p:cNvPr>
          <p:cNvSpPr>
            <a:spLocks noGrp="1"/>
          </p:cNvSpPr>
          <p:nvPr>
            <p:ph type="title"/>
          </p:nvPr>
        </p:nvSpPr>
        <p:spPr/>
        <p:txBody>
          <a:bodyPr/>
          <a:lstStyle/>
          <a:p>
            <a:pPr algn="ctr"/>
            <a:r>
              <a:rPr lang="en-US" dirty="0"/>
              <a:t>Theory instruction defined:</a:t>
            </a:r>
          </a:p>
        </p:txBody>
      </p:sp>
    </p:spTree>
    <p:extLst>
      <p:ext uri="{BB962C8B-B14F-4D97-AF65-F5344CB8AC3E}">
        <p14:creationId xmlns:p14="http://schemas.microsoft.com/office/powerpoint/2010/main" val="2242561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7169CE5-9C87-4AF8-BB88-5193D164C399}"/>
              </a:ext>
            </a:extLst>
          </p:cNvPr>
          <p:cNvSpPr>
            <a:spLocks noGrp="1"/>
          </p:cNvSpPr>
          <p:nvPr>
            <p:ph type="title"/>
          </p:nvPr>
        </p:nvSpPr>
        <p:spPr/>
        <p:txBody>
          <a:bodyPr/>
          <a:lstStyle/>
          <a:p>
            <a:pPr algn="ctr"/>
            <a:r>
              <a:rPr lang="en-US" dirty="0"/>
              <a:t>Areas of theory instruction:</a:t>
            </a:r>
          </a:p>
        </p:txBody>
      </p:sp>
      <p:sp>
        <p:nvSpPr>
          <p:cNvPr id="7" name="TextBox 6">
            <a:extLst>
              <a:ext uri="{FF2B5EF4-FFF2-40B4-BE49-F238E27FC236}">
                <a16:creationId xmlns:a16="http://schemas.microsoft.com/office/drawing/2014/main" id="{2A1BC47D-FE0C-40B8-8563-0A5B4D0831C6}"/>
              </a:ext>
            </a:extLst>
          </p:cNvPr>
          <p:cNvSpPr txBox="1"/>
          <p:nvPr/>
        </p:nvSpPr>
        <p:spPr>
          <a:xfrm>
            <a:off x="1899529" y="2129572"/>
            <a:ext cx="4102405" cy="4821192"/>
          </a:xfrm>
          <a:prstGeom prst="rect">
            <a:avLst/>
          </a:prstGeom>
          <a:noFill/>
        </p:spPr>
        <p:txBody>
          <a:bodyPr wrap="none" rtlCol="0">
            <a:spAutoFit/>
          </a:bodyPr>
          <a:lstStyle/>
          <a:p>
            <a:pPr marL="342900" marR="0" lvl="0" indent="-342900">
              <a:lnSpc>
                <a:spcPct val="107000"/>
              </a:lnSpc>
              <a:spcBef>
                <a:spcPts val="0"/>
              </a:spcBef>
              <a:spcAft>
                <a:spcPts val="0"/>
              </a:spcAft>
              <a:buFont typeface="+mj-lt"/>
              <a:buAutoNum type="arabicPeriod"/>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Basic Operation</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Vehicle inspection</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Basic control</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Shifting</a:t>
            </a:r>
          </a:p>
          <a:p>
            <a:pPr marL="800100" lvl="1" indent="-342900">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Backing</a:t>
            </a:r>
          </a:p>
          <a:p>
            <a:pPr marR="0" lvl="0"/>
            <a:r>
              <a:rPr lang="en-US" sz="2200" dirty="0">
                <a:effectLst/>
                <a:latin typeface="Times New Roman" panose="02020603050405020304" pitchFamily="18" charset="0"/>
                <a:ea typeface="Calibri" panose="020F0502020204030204" pitchFamily="34" charset="0"/>
                <a:cs typeface="Times New Roman" panose="02020603050405020304" pitchFamily="18" charset="0"/>
              </a:rPr>
              <a:t>2.   Safe Operating Procedures</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Visual search</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Speed &amp; space</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Distracted driving</a:t>
            </a:r>
          </a:p>
          <a:p>
            <a:pPr marR="0" lvl="0">
              <a:lnSpc>
                <a:spcPct val="107000"/>
              </a:lnSpc>
              <a:spcBef>
                <a:spcPts val="0"/>
              </a:spcBef>
              <a:spcAft>
                <a:spcPts val="0"/>
              </a:spcAft>
            </a:pPr>
            <a:r>
              <a:rPr lang="en-US" sz="2200" dirty="0">
                <a:latin typeface="Times New Roman" panose="02020603050405020304" pitchFamily="18" charset="0"/>
                <a:ea typeface="Calibri" panose="020F0502020204030204" pitchFamily="34" charset="0"/>
                <a:cs typeface="Times New Roman" panose="02020603050405020304" pitchFamily="18" charset="0"/>
              </a:rPr>
              <a:t>3</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Advanced Operating Practices</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Hazard perception </a:t>
            </a:r>
          </a:p>
          <a:p>
            <a:pPr marL="800100" lvl="1" indent="-342900">
              <a:spcAft>
                <a:spcPts val="600"/>
              </a:spcAft>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Skid control/recovery</a:t>
            </a:r>
          </a:p>
          <a:p>
            <a:endParaRPr lang="en-US" dirty="0"/>
          </a:p>
        </p:txBody>
      </p:sp>
      <p:sp>
        <p:nvSpPr>
          <p:cNvPr id="8" name="TextBox 7">
            <a:extLst>
              <a:ext uri="{FF2B5EF4-FFF2-40B4-BE49-F238E27FC236}">
                <a16:creationId xmlns:a16="http://schemas.microsoft.com/office/drawing/2014/main" id="{D4F0DD5F-FC3C-4036-BD69-A7A5A709ECFA}"/>
              </a:ext>
            </a:extLst>
          </p:cNvPr>
          <p:cNvSpPr txBox="1"/>
          <p:nvPr/>
        </p:nvSpPr>
        <p:spPr>
          <a:xfrm>
            <a:off x="6088983" y="2129572"/>
            <a:ext cx="5451044" cy="4100481"/>
          </a:xfrm>
          <a:prstGeom prst="rect">
            <a:avLst/>
          </a:prstGeom>
          <a:noFill/>
        </p:spPr>
        <p:txBody>
          <a:bodyPr wrap="none" rtlCol="0">
            <a:spAutoFit/>
          </a:bodyPr>
          <a:lstStyle/>
          <a:p>
            <a:pPr marR="0" lvl="0">
              <a:spcAft>
                <a:spcPts val="600"/>
              </a:spcAft>
            </a:pPr>
            <a:r>
              <a:rPr lang="en-US" sz="2200" dirty="0">
                <a:latin typeface="Times New Roman" panose="02020603050405020304" pitchFamily="18" charset="0"/>
                <a:ea typeface="Calibri" panose="020F0502020204030204" pitchFamily="34" charset="0"/>
                <a:cs typeface="Times New Roman" panose="02020603050405020304" pitchFamily="18" charset="0"/>
              </a:rPr>
              <a:t>4.  </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Vehicle Systems &amp; Reporting Malfunctions</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Malfunctions</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Roadside inspections</a:t>
            </a:r>
          </a:p>
          <a:p>
            <a:pPr marL="800100" lvl="1" indent="-342900">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Maintenance</a:t>
            </a:r>
          </a:p>
          <a:p>
            <a:pPr marR="0" lvl="0"/>
            <a:r>
              <a:rPr lang="en-US" sz="2200" dirty="0">
                <a:effectLst/>
                <a:latin typeface="Times New Roman" panose="02020603050405020304" pitchFamily="18" charset="0"/>
                <a:ea typeface="Calibri" panose="020F0502020204030204" pitchFamily="34" charset="0"/>
                <a:cs typeface="Times New Roman" panose="02020603050405020304" pitchFamily="18" charset="0"/>
              </a:rPr>
              <a:t>5.  Non-Driving Activities</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Hours of Service </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Trip planning</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Handling and documenting cargo</a:t>
            </a:r>
          </a:p>
          <a:p>
            <a:pPr marL="800100" lvl="1" indent="-342900">
              <a:lnSpc>
                <a:spcPct val="107000"/>
              </a:lnSpc>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Post-crash</a:t>
            </a:r>
          </a:p>
          <a:p>
            <a:pPr marL="800100" lvl="1" indent="-342900">
              <a:lnSpc>
                <a:spcPct val="107000"/>
              </a:lnSpc>
              <a:spcAft>
                <a:spcPts val="800"/>
              </a:spcAft>
              <a:buFont typeface="Symbol" panose="05050102010706020507" pitchFamily="18" charset="2"/>
              <a:buChar char=""/>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Medical exam</a:t>
            </a:r>
          </a:p>
          <a:p>
            <a:endParaRPr lang="en-US" dirty="0"/>
          </a:p>
        </p:txBody>
      </p:sp>
    </p:spTree>
    <p:extLst>
      <p:ext uri="{BB962C8B-B14F-4D97-AF65-F5344CB8AC3E}">
        <p14:creationId xmlns:p14="http://schemas.microsoft.com/office/powerpoint/2010/main" val="1306965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C56994-7558-4EB0-AE54-3FE04B01F9A2}"/>
              </a:ext>
            </a:extLst>
          </p:cNvPr>
          <p:cNvSpPr>
            <a:spLocks noGrp="1"/>
          </p:cNvSpPr>
          <p:nvPr>
            <p:ph idx="1"/>
          </p:nvPr>
        </p:nvSpPr>
        <p:spPr>
          <a:xfrm>
            <a:off x="2217818" y="2502917"/>
            <a:ext cx="7756364" cy="3029734"/>
          </a:xfrm>
        </p:spPr>
        <p:txBody>
          <a:bodyPr>
            <a:normAutofit/>
          </a:bodyPr>
          <a:lstStyle/>
          <a:p>
            <a:r>
              <a:rPr lang="en-US" sz="2800" dirty="0">
                <a:latin typeface="Times New Roman" panose="02020603050405020304" pitchFamily="18" charset="0"/>
                <a:cs typeface="Times New Roman" panose="02020603050405020304" pitchFamily="18" charset="0"/>
              </a:rPr>
              <a:t> An assessment is used to determine proficiency in each unit of instruction</a:t>
            </a:r>
          </a:p>
          <a:p>
            <a:r>
              <a:rPr lang="en-US" sz="2800" dirty="0">
                <a:latin typeface="Times New Roman" panose="02020603050405020304" pitchFamily="18" charset="0"/>
                <a:cs typeface="Times New Roman" panose="02020603050405020304" pitchFamily="18" charset="0"/>
              </a:rPr>
              <a:t>No minimum number of hours</a:t>
            </a:r>
          </a:p>
          <a:p>
            <a:r>
              <a:rPr lang="en-US" sz="2800" dirty="0">
                <a:latin typeface="Times New Roman" panose="02020603050405020304" pitchFamily="18" charset="0"/>
                <a:cs typeface="Times New Roman" panose="02020603050405020304" pitchFamily="18" charset="0"/>
              </a:rPr>
              <a:t>Driver-trainees must achieve a minimum score of 80 percent on the assessment</a:t>
            </a:r>
          </a:p>
          <a:p>
            <a:pPr marL="0" indent="0">
              <a:buNone/>
            </a:pPr>
            <a:endParaRPr lang="en-US" dirty="0"/>
          </a:p>
        </p:txBody>
      </p:sp>
      <p:sp>
        <p:nvSpPr>
          <p:cNvPr id="3" name="Title 2">
            <a:extLst>
              <a:ext uri="{FF2B5EF4-FFF2-40B4-BE49-F238E27FC236}">
                <a16:creationId xmlns:a16="http://schemas.microsoft.com/office/drawing/2014/main" id="{D86900B1-576A-4181-8DF0-08F1FADABC70}"/>
              </a:ext>
            </a:extLst>
          </p:cNvPr>
          <p:cNvSpPr>
            <a:spLocks noGrp="1"/>
          </p:cNvSpPr>
          <p:nvPr>
            <p:ph type="title"/>
          </p:nvPr>
        </p:nvSpPr>
        <p:spPr/>
        <p:txBody>
          <a:bodyPr/>
          <a:lstStyle/>
          <a:p>
            <a:r>
              <a:rPr lang="en-US" dirty="0"/>
              <a:t>Assessing proficiency (theory instruction)</a:t>
            </a:r>
          </a:p>
        </p:txBody>
      </p:sp>
    </p:spTree>
    <p:extLst>
      <p:ext uri="{BB962C8B-B14F-4D97-AF65-F5344CB8AC3E}">
        <p14:creationId xmlns:p14="http://schemas.microsoft.com/office/powerpoint/2010/main" val="2168444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602146-0268-4BC1-BC5C-0FE833553376}"/>
              </a:ext>
            </a:extLst>
          </p:cNvPr>
          <p:cNvSpPr>
            <a:spLocks noGrp="1"/>
          </p:cNvSpPr>
          <p:nvPr>
            <p:ph idx="1"/>
          </p:nvPr>
        </p:nvSpPr>
        <p:spPr>
          <a:xfrm>
            <a:off x="1881160" y="2248738"/>
            <a:ext cx="9345028" cy="4052910"/>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Theory instructors must:</a:t>
            </a:r>
          </a:p>
          <a:p>
            <a:r>
              <a:rPr lang="en-US" sz="2800" dirty="0">
                <a:latin typeface="Times New Roman" panose="02020603050405020304" pitchFamily="18" charset="0"/>
                <a:cs typeface="Times New Roman" panose="02020603050405020304" pitchFamily="18" charset="0"/>
              </a:rPr>
              <a:t>Have appropriate class of CDL including appropriate endorsement(s)</a:t>
            </a:r>
          </a:p>
          <a:p>
            <a:r>
              <a:rPr lang="en-US" sz="2800" dirty="0">
                <a:latin typeface="Times New Roman" panose="02020603050405020304" pitchFamily="18" charset="0"/>
                <a:cs typeface="Times New Roman" panose="02020603050405020304" pitchFamily="18" charset="0"/>
              </a:rPr>
              <a:t>Have a minimum of two years of experience:</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Driving a CMV requiring the CDL (including appropriate </a:t>
            </a:r>
          </a:p>
          <a:p>
            <a:pPr marL="457200" lvl="1" indent="0">
              <a:buNone/>
            </a:pPr>
            <a:r>
              <a:rPr lang="en-US" sz="2800" dirty="0">
                <a:latin typeface="Times New Roman" panose="02020603050405020304" pitchFamily="18" charset="0"/>
                <a:cs typeface="Times New Roman" panose="02020603050405020304" pitchFamily="18" charset="0"/>
              </a:rPr>
              <a:t>    endorsement(s)) –or-</a:t>
            </a:r>
          </a:p>
          <a:p>
            <a:pPr lvl="1">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As a behind-the-wheel CMV instructor</a:t>
            </a:r>
          </a:p>
          <a:p>
            <a:r>
              <a:rPr lang="en-US" sz="2800" dirty="0">
                <a:latin typeface="Times New Roman" panose="02020603050405020304" pitchFamily="18" charset="0"/>
                <a:cs typeface="Times New Roman" panose="02020603050405020304" pitchFamily="18" charset="0"/>
              </a:rPr>
              <a:t>Meet all applicable state CMV instructor requirements</a:t>
            </a:r>
          </a:p>
          <a:p>
            <a:endParaRPr lang="en-US" dirty="0"/>
          </a:p>
        </p:txBody>
      </p:sp>
      <p:sp>
        <p:nvSpPr>
          <p:cNvPr id="3" name="Title 2">
            <a:extLst>
              <a:ext uri="{FF2B5EF4-FFF2-40B4-BE49-F238E27FC236}">
                <a16:creationId xmlns:a16="http://schemas.microsoft.com/office/drawing/2014/main" id="{8DD77EDD-FDE0-4B72-BB68-1CC8FF6AF2E7}"/>
              </a:ext>
            </a:extLst>
          </p:cNvPr>
          <p:cNvSpPr>
            <a:spLocks noGrp="1"/>
          </p:cNvSpPr>
          <p:nvPr>
            <p:ph type="title"/>
          </p:nvPr>
        </p:nvSpPr>
        <p:spPr/>
        <p:txBody>
          <a:bodyPr/>
          <a:lstStyle/>
          <a:p>
            <a:pPr algn="ctr"/>
            <a:r>
              <a:rPr lang="en-US" dirty="0"/>
              <a:t>Theory instructor qualifications:</a:t>
            </a:r>
          </a:p>
        </p:txBody>
      </p:sp>
    </p:spTree>
    <p:extLst>
      <p:ext uri="{BB962C8B-B14F-4D97-AF65-F5344CB8AC3E}">
        <p14:creationId xmlns:p14="http://schemas.microsoft.com/office/powerpoint/2010/main" val="40616407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55C087-5FFA-42D9-9184-B33D23D93953}"/>
              </a:ext>
            </a:extLst>
          </p:cNvPr>
          <p:cNvSpPr>
            <a:spLocks noGrp="1"/>
          </p:cNvSpPr>
          <p:nvPr>
            <p:ph idx="1"/>
          </p:nvPr>
        </p:nvSpPr>
        <p:spPr>
          <a:xfrm>
            <a:off x="1485352" y="2381098"/>
            <a:ext cx="10295832" cy="3277580"/>
          </a:xfrm>
        </p:spPr>
        <p:txBody>
          <a:bodyPr>
            <a:normAutofit lnSpcReduction="10000"/>
          </a:bodyPr>
          <a:lstStyle/>
          <a:p>
            <a:pPr marL="0" indent="0">
              <a:lnSpc>
                <a:spcPct val="100000"/>
              </a:lnSpc>
              <a:spcBef>
                <a:spcPts val="0"/>
              </a:spcBef>
              <a:buNone/>
            </a:pPr>
            <a:r>
              <a:rPr lang="en-US" sz="2800" dirty="0">
                <a:latin typeface="Times New Roman" panose="02020603050405020304" pitchFamily="18" charset="0"/>
                <a:cs typeface="Times New Roman" panose="02020603050405020304" pitchFamily="18" charset="0"/>
              </a:rPr>
              <a:t>Allows retired CMV drivers, who may have many years of experience operating a CMV but who no longer hold a CDL, to provide theory instruction</a:t>
            </a:r>
          </a:p>
          <a:p>
            <a:pPr lvl="1">
              <a:lnSpc>
                <a:spcPct val="100000"/>
              </a:lnSpc>
              <a:spcBef>
                <a:spcPts val="0"/>
              </a:spcBef>
            </a:pPr>
            <a:r>
              <a:rPr lang="en-US" sz="2800" dirty="0">
                <a:latin typeface="Times New Roman" panose="02020603050405020304" pitchFamily="18" charset="0"/>
                <a:cs typeface="Times New Roman" panose="02020603050405020304" pitchFamily="18" charset="0"/>
              </a:rPr>
              <a:t>Applies to theory instructors who previously possessed a CDL, but no longer possess a CDL</a:t>
            </a:r>
          </a:p>
          <a:p>
            <a:pPr lvl="1">
              <a:lnSpc>
                <a:spcPct val="100000"/>
              </a:lnSpc>
              <a:spcBef>
                <a:spcPts val="0"/>
              </a:spcBef>
            </a:pPr>
            <a:r>
              <a:rPr lang="en-US" sz="2800" dirty="0">
                <a:latin typeface="Times New Roman" panose="02020603050405020304" pitchFamily="18" charset="0"/>
                <a:cs typeface="Times New Roman" panose="02020603050405020304" pitchFamily="18" charset="0"/>
              </a:rPr>
              <a:t>Instructor is not required to hold a CDL as long as he or she previously held a CDL of that class and meets all other qualification requirements</a:t>
            </a:r>
          </a:p>
          <a:p>
            <a:pPr marL="0" indent="0">
              <a:buNone/>
            </a:pPr>
            <a:endParaRPr lang="en-US" dirty="0"/>
          </a:p>
        </p:txBody>
      </p:sp>
      <p:sp>
        <p:nvSpPr>
          <p:cNvPr id="3" name="Title 2">
            <a:extLst>
              <a:ext uri="{FF2B5EF4-FFF2-40B4-BE49-F238E27FC236}">
                <a16:creationId xmlns:a16="http://schemas.microsoft.com/office/drawing/2014/main" id="{19707E41-684D-4445-99FB-479F528E01EC}"/>
              </a:ext>
            </a:extLst>
          </p:cNvPr>
          <p:cNvSpPr>
            <a:spLocks noGrp="1"/>
          </p:cNvSpPr>
          <p:nvPr>
            <p:ph type="title"/>
          </p:nvPr>
        </p:nvSpPr>
        <p:spPr/>
        <p:txBody>
          <a:bodyPr/>
          <a:lstStyle/>
          <a:p>
            <a:r>
              <a:rPr lang="en-US" dirty="0"/>
              <a:t>Theory instructor qualifications (exception):</a:t>
            </a:r>
          </a:p>
        </p:txBody>
      </p:sp>
    </p:spTree>
    <p:extLst>
      <p:ext uri="{BB962C8B-B14F-4D97-AF65-F5344CB8AC3E}">
        <p14:creationId xmlns:p14="http://schemas.microsoft.com/office/powerpoint/2010/main" val="2750843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US" sz="3600" b="1" dirty="0">
                <a:latin typeface="Times New Roman" panose="02020603050405020304" pitchFamily="18" charset="0"/>
                <a:cs typeface="Times New Roman" panose="02020603050405020304" pitchFamily="18" charset="0"/>
              </a:rPr>
              <a:t>Entry-Level Driver Training (ELDT) Final Rule published on December 8, 2016;</a:t>
            </a:r>
          </a:p>
          <a:p>
            <a:pPr lvl="0"/>
            <a:endParaRPr lang="en-US" sz="3600" b="1" dirty="0">
              <a:latin typeface="Times New Roman" panose="02020603050405020304" pitchFamily="18" charset="0"/>
              <a:cs typeface="Times New Roman" panose="02020603050405020304" pitchFamily="18" charset="0"/>
            </a:endParaRPr>
          </a:p>
          <a:p>
            <a:r>
              <a:rPr lang="en-US" sz="3600" b="1" dirty="0">
                <a:latin typeface="Times New Roman" panose="02020603050405020304" pitchFamily="18" charset="0"/>
                <a:cs typeface="Times New Roman" panose="02020603050405020304" pitchFamily="18" charset="0"/>
              </a:rPr>
              <a:t>Compliance date of rule is fast approaching</a:t>
            </a:r>
          </a:p>
          <a:p>
            <a:pPr marL="0" indent="0">
              <a:buNone/>
            </a:pPr>
            <a:r>
              <a:rPr lang="en-US" sz="3600" b="1" dirty="0">
                <a:latin typeface="Times New Roman" panose="02020603050405020304" pitchFamily="18" charset="0"/>
                <a:cs typeface="Times New Roman" panose="02020603050405020304" pitchFamily="18" charset="0"/>
              </a:rPr>
              <a:t>  ------------------February 7, 2022----------------</a:t>
            </a:r>
            <a:endParaRPr lang="en-US" sz="36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1130895" y="766480"/>
            <a:ext cx="8344409" cy="1080938"/>
          </a:xfrm>
        </p:spPr>
        <p:txBody>
          <a:bodyPr/>
          <a:lstStyle/>
          <a:p>
            <a:r>
              <a:rPr lang="en-US" dirty="0"/>
              <a:t>Entry Level Driver Training Final Rule</a:t>
            </a:r>
          </a:p>
        </p:txBody>
      </p:sp>
    </p:spTree>
    <p:extLst>
      <p:ext uri="{BB962C8B-B14F-4D97-AF65-F5344CB8AC3E}">
        <p14:creationId xmlns:p14="http://schemas.microsoft.com/office/powerpoint/2010/main" val="15114660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715714B-1992-49F0-8ABD-0E681233DE0D}"/>
              </a:ext>
            </a:extLst>
          </p:cNvPr>
          <p:cNvSpPr>
            <a:spLocks noGrp="1"/>
          </p:cNvSpPr>
          <p:nvPr>
            <p:ph idx="1"/>
          </p:nvPr>
        </p:nvSpPr>
        <p:spPr>
          <a:xfrm>
            <a:off x="2795559" y="2505456"/>
            <a:ext cx="7226265" cy="3310128"/>
          </a:xfrm>
        </p:spPr>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An individual is prohibited from providing theory instruction if his or her CDL is:</a:t>
            </a:r>
          </a:p>
          <a:p>
            <a:pPr marL="0" indent="0">
              <a:buNone/>
            </a:pPr>
            <a:endParaRPr lang="en-US" sz="11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Cancelled</a:t>
            </a:r>
          </a:p>
          <a:p>
            <a:pPr lvl="1"/>
            <a:r>
              <a:rPr lang="en-US" sz="2800" dirty="0">
                <a:latin typeface="Times New Roman" panose="02020603050405020304" pitchFamily="18" charset="0"/>
                <a:cs typeface="Times New Roman" panose="02020603050405020304" pitchFamily="18" charset="0"/>
              </a:rPr>
              <a:t>Suspended or </a:t>
            </a:r>
          </a:p>
          <a:p>
            <a:pPr lvl="1"/>
            <a:r>
              <a:rPr lang="en-US" sz="2800" dirty="0">
                <a:latin typeface="Times New Roman" panose="02020603050405020304" pitchFamily="18" charset="0"/>
                <a:cs typeface="Times New Roman" panose="02020603050405020304" pitchFamily="18" charset="0"/>
              </a:rPr>
              <a:t>Revoked</a:t>
            </a:r>
          </a:p>
          <a:p>
            <a:pPr marL="0" indent="0">
              <a:buNone/>
            </a:pPr>
            <a:endParaRPr lang="en-US" dirty="0"/>
          </a:p>
        </p:txBody>
      </p:sp>
      <p:sp>
        <p:nvSpPr>
          <p:cNvPr id="3" name="Title 2">
            <a:extLst>
              <a:ext uri="{FF2B5EF4-FFF2-40B4-BE49-F238E27FC236}">
                <a16:creationId xmlns:a16="http://schemas.microsoft.com/office/drawing/2014/main" id="{3A0D975E-4509-4E99-BD71-0274B6C624D7}"/>
              </a:ext>
            </a:extLst>
          </p:cNvPr>
          <p:cNvSpPr>
            <a:spLocks noGrp="1"/>
          </p:cNvSpPr>
          <p:nvPr>
            <p:ph type="title"/>
          </p:nvPr>
        </p:nvSpPr>
        <p:spPr/>
        <p:txBody>
          <a:bodyPr/>
          <a:lstStyle/>
          <a:p>
            <a:r>
              <a:rPr lang="en-US" dirty="0"/>
              <a:t>Theory instructor qualifications (prohibition):</a:t>
            </a:r>
          </a:p>
        </p:txBody>
      </p:sp>
    </p:spTree>
    <p:extLst>
      <p:ext uri="{BB962C8B-B14F-4D97-AF65-F5344CB8AC3E}">
        <p14:creationId xmlns:p14="http://schemas.microsoft.com/office/powerpoint/2010/main" val="4058929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23C5C2-DF0D-4D36-AD4B-994589E4D4A0}"/>
              </a:ext>
            </a:extLst>
          </p:cNvPr>
          <p:cNvSpPr>
            <a:spLocks noGrp="1"/>
          </p:cNvSpPr>
          <p:nvPr>
            <p:ph idx="1"/>
          </p:nvPr>
        </p:nvSpPr>
        <p:spPr>
          <a:xfrm>
            <a:off x="2199691" y="2257358"/>
            <a:ext cx="8335787" cy="3847414"/>
          </a:xfrm>
        </p:spPr>
        <p:txBody>
          <a:bodyPr>
            <a:noAutofit/>
          </a:bodyPr>
          <a:lstStyle/>
          <a:p>
            <a:pPr>
              <a:spcBef>
                <a:spcPts val="1800"/>
              </a:spcBef>
            </a:pPr>
            <a:r>
              <a:rPr lang="en-US" sz="2800" dirty="0">
                <a:latin typeface="Times New Roman" panose="02020603050405020304" pitchFamily="18" charset="0"/>
                <a:cs typeface="Times New Roman" panose="02020603050405020304" pitchFamily="18" charset="0"/>
              </a:rPr>
              <a:t>Actual operation of a CMV</a:t>
            </a:r>
          </a:p>
          <a:p>
            <a:pPr>
              <a:spcBef>
                <a:spcPts val="1800"/>
              </a:spcBef>
            </a:pPr>
            <a:r>
              <a:rPr lang="en-US" sz="2800" dirty="0">
                <a:latin typeface="Times New Roman" panose="02020603050405020304" pitchFamily="18" charset="0"/>
                <a:cs typeface="Times New Roman" panose="02020603050405020304" pitchFamily="18" charset="0"/>
              </a:rPr>
              <a:t>Takes place on a range or public road</a:t>
            </a:r>
          </a:p>
          <a:p>
            <a:pPr>
              <a:spcBef>
                <a:spcPts val="1800"/>
              </a:spcBef>
            </a:pPr>
            <a:r>
              <a:rPr lang="en-US" sz="2800" dirty="0">
                <a:latin typeface="Times New Roman" panose="02020603050405020304" pitchFamily="18" charset="0"/>
                <a:cs typeface="Times New Roman" panose="02020603050405020304" pitchFamily="18" charset="0"/>
              </a:rPr>
              <a:t>May not use a simulator to meet requirements</a:t>
            </a:r>
          </a:p>
          <a:p>
            <a:pPr>
              <a:spcBef>
                <a:spcPts val="1800"/>
              </a:spcBef>
            </a:pPr>
            <a:r>
              <a:rPr lang="en-US" sz="2800" dirty="0">
                <a:latin typeface="Times New Roman" panose="02020603050405020304" pitchFamily="18" charset="0"/>
                <a:cs typeface="Times New Roman" panose="02020603050405020304" pitchFamily="18" charset="0"/>
              </a:rPr>
              <a:t>No minimum number of hours, training provider will determine driver’s proficiency</a:t>
            </a:r>
          </a:p>
          <a:p>
            <a:pPr>
              <a:spcBef>
                <a:spcPts val="1800"/>
              </a:spcBef>
            </a:pPr>
            <a:r>
              <a:rPr lang="en-US" sz="2800" dirty="0">
                <a:latin typeface="Times New Roman" panose="02020603050405020304" pitchFamily="18" charset="0"/>
                <a:cs typeface="Times New Roman" panose="02020603050405020304" pitchFamily="18" charset="0"/>
              </a:rPr>
              <a:t>Basic vehicle control skills and mastery of basic maneuvers</a:t>
            </a:r>
          </a:p>
        </p:txBody>
      </p:sp>
      <p:sp>
        <p:nvSpPr>
          <p:cNvPr id="3" name="Title 2">
            <a:extLst>
              <a:ext uri="{FF2B5EF4-FFF2-40B4-BE49-F238E27FC236}">
                <a16:creationId xmlns:a16="http://schemas.microsoft.com/office/drawing/2014/main" id="{5A44B980-B43C-4308-A74E-6BCA279C0946}"/>
              </a:ext>
            </a:extLst>
          </p:cNvPr>
          <p:cNvSpPr>
            <a:spLocks noGrp="1"/>
          </p:cNvSpPr>
          <p:nvPr>
            <p:ph type="title"/>
          </p:nvPr>
        </p:nvSpPr>
        <p:spPr/>
        <p:txBody>
          <a:bodyPr/>
          <a:lstStyle/>
          <a:p>
            <a:pPr algn="ctr"/>
            <a:r>
              <a:rPr lang="en-US" dirty="0"/>
              <a:t>Behind The Wheel (BTW) Training</a:t>
            </a:r>
          </a:p>
        </p:txBody>
      </p:sp>
    </p:spTree>
    <p:extLst>
      <p:ext uri="{BB962C8B-B14F-4D97-AF65-F5344CB8AC3E}">
        <p14:creationId xmlns:p14="http://schemas.microsoft.com/office/powerpoint/2010/main" val="3817548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D64CB4-D11F-4110-8A0C-EB2183FFC795}"/>
              </a:ext>
            </a:extLst>
          </p:cNvPr>
          <p:cNvSpPr>
            <a:spLocks noGrp="1"/>
          </p:cNvSpPr>
          <p:nvPr>
            <p:ph idx="1"/>
          </p:nvPr>
        </p:nvSpPr>
        <p:spPr>
          <a:xfrm>
            <a:off x="2277289" y="2363260"/>
            <a:ext cx="8125668" cy="3520705"/>
          </a:xfrm>
        </p:spPr>
        <p:txBody>
          <a:bodyPr>
            <a:noAutofit/>
          </a:bodyPr>
          <a:lstStyle/>
          <a:p>
            <a:pPr>
              <a:spcBef>
                <a:spcPts val="1800"/>
              </a:spcBef>
            </a:pPr>
            <a:r>
              <a:rPr lang="en-US" sz="2800" dirty="0">
                <a:latin typeface="Times New Roman" panose="02020603050405020304" pitchFamily="18" charset="0"/>
                <a:cs typeface="Times New Roman" panose="02020603050405020304" pitchFamily="18" charset="0"/>
              </a:rPr>
              <a:t>Vehicle Inspection Pre-Trip/</a:t>
            </a:r>
            <a:r>
              <a:rPr lang="en-US" sz="2800" dirty="0" err="1">
                <a:latin typeface="Times New Roman" panose="02020603050405020304" pitchFamily="18" charset="0"/>
                <a:cs typeface="Times New Roman" panose="02020603050405020304" pitchFamily="18" charset="0"/>
              </a:rPr>
              <a:t>En</a:t>
            </a:r>
            <a:r>
              <a:rPr lang="en-US" sz="2800" dirty="0">
                <a:latin typeface="Times New Roman" panose="02020603050405020304" pitchFamily="18" charset="0"/>
                <a:cs typeface="Times New Roman" panose="02020603050405020304" pitchFamily="18" charset="0"/>
              </a:rPr>
              <a:t>-route/Post-Trip</a:t>
            </a:r>
          </a:p>
          <a:p>
            <a:pPr>
              <a:spcBef>
                <a:spcPts val="1800"/>
              </a:spcBef>
            </a:pPr>
            <a:r>
              <a:rPr lang="en-US" sz="2800" dirty="0">
                <a:latin typeface="Times New Roman" panose="02020603050405020304" pitchFamily="18" charset="0"/>
                <a:cs typeface="Times New Roman" panose="02020603050405020304" pitchFamily="18" charset="0"/>
              </a:rPr>
              <a:t>Straight Line Backing</a:t>
            </a:r>
          </a:p>
          <a:p>
            <a:pPr>
              <a:spcBef>
                <a:spcPts val="1800"/>
              </a:spcBef>
            </a:pPr>
            <a:r>
              <a:rPr lang="en-US" sz="2800" dirty="0">
                <a:latin typeface="Times New Roman" panose="02020603050405020304" pitchFamily="18" charset="0"/>
                <a:cs typeface="Times New Roman" panose="02020603050405020304" pitchFamily="18" charset="0"/>
              </a:rPr>
              <a:t>Alley Dock Backing (45 &amp; 90 Degree)</a:t>
            </a:r>
          </a:p>
          <a:p>
            <a:pPr>
              <a:spcBef>
                <a:spcPts val="1800"/>
              </a:spcBef>
            </a:pPr>
            <a:r>
              <a:rPr lang="en-US" sz="2800" dirty="0">
                <a:latin typeface="Times New Roman" panose="02020603050405020304" pitchFamily="18" charset="0"/>
                <a:cs typeface="Times New Roman" panose="02020603050405020304" pitchFamily="18" charset="0"/>
              </a:rPr>
              <a:t>Off-Set Backing</a:t>
            </a:r>
          </a:p>
          <a:p>
            <a:pPr>
              <a:spcBef>
                <a:spcPts val="1800"/>
              </a:spcBef>
            </a:pPr>
            <a:r>
              <a:rPr lang="en-US" sz="2800" dirty="0">
                <a:latin typeface="Times New Roman" panose="02020603050405020304" pitchFamily="18" charset="0"/>
                <a:cs typeface="Times New Roman" panose="02020603050405020304" pitchFamily="18" charset="0"/>
              </a:rPr>
              <a:t>Parallel Parking Blind Side</a:t>
            </a:r>
          </a:p>
          <a:p>
            <a:pPr>
              <a:spcBef>
                <a:spcPts val="1800"/>
              </a:spcBef>
            </a:pPr>
            <a:r>
              <a:rPr lang="en-US" sz="2800" dirty="0">
                <a:latin typeface="Times New Roman" panose="02020603050405020304" pitchFamily="18" charset="0"/>
                <a:cs typeface="Times New Roman" panose="02020603050405020304" pitchFamily="18" charset="0"/>
              </a:rPr>
              <a:t>Parallel Parking Sight Side</a:t>
            </a:r>
          </a:p>
          <a:p>
            <a:endParaRPr lang="en-US" sz="2800" dirty="0"/>
          </a:p>
        </p:txBody>
      </p:sp>
      <p:sp>
        <p:nvSpPr>
          <p:cNvPr id="3" name="Title 2">
            <a:extLst>
              <a:ext uri="{FF2B5EF4-FFF2-40B4-BE49-F238E27FC236}">
                <a16:creationId xmlns:a16="http://schemas.microsoft.com/office/drawing/2014/main" id="{84612B8B-3853-4D9F-B2B1-43A995BAD470}"/>
              </a:ext>
            </a:extLst>
          </p:cNvPr>
          <p:cNvSpPr>
            <a:spLocks noGrp="1"/>
          </p:cNvSpPr>
          <p:nvPr>
            <p:ph type="title"/>
          </p:nvPr>
        </p:nvSpPr>
        <p:spPr/>
        <p:txBody>
          <a:bodyPr/>
          <a:lstStyle/>
          <a:p>
            <a:pPr algn="ctr"/>
            <a:r>
              <a:rPr lang="en-US" dirty="0"/>
              <a:t>Behind-the-Wheel  “Range”</a:t>
            </a:r>
          </a:p>
        </p:txBody>
      </p:sp>
    </p:spTree>
    <p:extLst>
      <p:ext uri="{BB962C8B-B14F-4D97-AF65-F5344CB8AC3E}">
        <p14:creationId xmlns:p14="http://schemas.microsoft.com/office/powerpoint/2010/main" val="1730939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A19413-1986-474A-A1EA-FED116FF5B4F}"/>
              </a:ext>
            </a:extLst>
          </p:cNvPr>
          <p:cNvSpPr>
            <a:spLocks noGrp="1"/>
          </p:cNvSpPr>
          <p:nvPr>
            <p:ph idx="1"/>
          </p:nvPr>
        </p:nvSpPr>
        <p:spPr>
          <a:xfrm>
            <a:off x="2162688" y="2198584"/>
            <a:ext cx="8847112" cy="4069693"/>
          </a:xfrm>
        </p:spPr>
        <p:txBody>
          <a:bodyPr>
            <a:normAutofit fontScale="92500" lnSpcReduction="10000"/>
          </a:bodyPr>
          <a:lstStyle/>
          <a:p>
            <a:pPr>
              <a:spcBef>
                <a:spcPts val="1800"/>
              </a:spcBef>
            </a:pPr>
            <a:r>
              <a:rPr lang="en-US" sz="3000" dirty="0">
                <a:latin typeface="Times New Roman" panose="02020603050405020304" pitchFamily="18" charset="0"/>
                <a:cs typeface="Times New Roman" panose="02020603050405020304" pitchFamily="18" charset="0"/>
              </a:rPr>
              <a:t>Vehicle Controls Including: Left, Right turns, Lane Changes, Curves at Highway Speeds and Entry and Exit on the Interstate or Controlled Access Highway</a:t>
            </a:r>
          </a:p>
          <a:p>
            <a:pPr>
              <a:spcBef>
                <a:spcPts val="1800"/>
              </a:spcBef>
            </a:pPr>
            <a:r>
              <a:rPr lang="en-US" sz="3000" dirty="0">
                <a:latin typeface="Times New Roman" panose="02020603050405020304" pitchFamily="18" charset="0"/>
                <a:cs typeface="Times New Roman" panose="02020603050405020304" pitchFamily="18" charset="0"/>
              </a:rPr>
              <a:t>Shifting/Transmission</a:t>
            </a:r>
          </a:p>
          <a:p>
            <a:pPr>
              <a:spcBef>
                <a:spcPts val="1800"/>
              </a:spcBef>
            </a:pPr>
            <a:r>
              <a:rPr lang="en-US" sz="3000" dirty="0">
                <a:latin typeface="Times New Roman" panose="02020603050405020304" pitchFamily="18" charset="0"/>
                <a:cs typeface="Times New Roman" panose="02020603050405020304" pitchFamily="18" charset="0"/>
              </a:rPr>
              <a:t>Communications/Signaling</a:t>
            </a:r>
          </a:p>
          <a:p>
            <a:pPr>
              <a:spcBef>
                <a:spcPts val="1800"/>
              </a:spcBef>
            </a:pPr>
            <a:r>
              <a:rPr lang="en-US" sz="3000" dirty="0">
                <a:latin typeface="Times New Roman" panose="02020603050405020304" pitchFamily="18" charset="0"/>
                <a:cs typeface="Times New Roman" panose="02020603050405020304" pitchFamily="18" charset="0"/>
              </a:rPr>
              <a:t>Visual Search</a:t>
            </a:r>
          </a:p>
          <a:p>
            <a:pPr>
              <a:spcBef>
                <a:spcPts val="1800"/>
              </a:spcBef>
            </a:pPr>
            <a:r>
              <a:rPr lang="en-US" sz="3000" dirty="0">
                <a:latin typeface="Times New Roman" panose="02020603050405020304" pitchFamily="18" charset="0"/>
                <a:cs typeface="Times New Roman" panose="02020603050405020304" pitchFamily="18" charset="0"/>
              </a:rPr>
              <a:t>Speed and Space Management</a:t>
            </a:r>
          </a:p>
          <a:p>
            <a:pPr>
              <a:spcBef>
                <a:spcPts val="1800"/>
              </a:spcBef>
            </a:pPr>
            <a:r>
              <a:rPr lang="en-US" sz="3000" dirty="0">
                <a:latin typeface="Times New Roman" panose="02020603050405020304" pitchFamily="18" charset="0"/>
                <a:cs typeface="Times New Roman" panose="02020603050405020304" pitchFamily="18" charset="0"/>
              </a:rPr>
              <a:t>Safe Driver Behavior</a:t>
            </a:r>
          </a:p>
          <a:p>
            <a:endParaRPr lang="en-US" dirty="0"/>
          </a:p>
        </p:txBody>
      </p:sp>
      <p:sp>
        <p:nvSpPr>
          <p:cNvPr id="3" name="Title 2">
            <a:extLst>
              <a:ext uri="{FF2B5EF4-FFF2-40B4-BE49-F238E27FC236}">
                <a16:creationId xmlns:a16="http://schemas.microsoft.com/office/drawing/2014/main" id="{45F79AFB-1D2C-4E5D-ABBE-E5C6CA621C3C}"/>
              </a:ext>
            </a:extLst>
          </p:cNvPr>
          <p:cNvSpPr>
            <a:spLocks noGrp="1"/>
          </p:cNvSpPr>
          <p:nvPr>
            <p:ph type="title"/>
          </p:nvPr>
        </p:nvSpPr>
        <p:spPr/>
        <p:txBody>
          <a:bodyPr/>
          <a:lstStyle/>
          <a:p>
            <a:pPr algn="ctr"/>
            <a:r>
              <a:rPr lang="en-US" dirty="0"/>
              <a:t>Behind-the-Wheel   “Public Road”</a:t>
            </a:r>
          </a:p>
        </p:txBody>
      </p:sp>
    </p:spTree>
    <p:extLst>
      <p:ext uri="{BB962C8B-B14F-4D97-AF65-F5344CB8AC3E}">
        <p14:creationId xmlns:p14="http://schemas.microsoft.com/office/powerpoint/2010/main" val="917909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7551C7-B3AD-4CD4-A261-BA07CEDE0CA9}"/>
              </a:ext>
            </a:extLst>
          </p:cNvPr>
          <p:cNvSpPr>
            <a:spLocks noGrp="1"/>
          </p:cNvSpPr>
          <p:nvPr>
            <p:ph idx="1"/>
          </p:nvPr>
        </p:nvSpPr>
        <p:spPr>
          <a:xfrm>
            <a:off x="1735675" y="2188778"/>
            <a:ext cx="9502168" cy="3915993"/>
          </a:xfrm>
        </p:spPr>
        <p:txBody>
          <a:bodyPr>
            <a:normAutofit lnSpcReduction="10000"/>
          </a:bodyPr>
          <a:lstStyle/>
          <a:p>
            <a:pPr>
              <a:spcBef>
                <a:spcPts val="1800"/>
              </a:spcBef>
            </a:pPr>
            <a:r>
              <a:rPr lang="en-US" sz="2800" dirty="0">
                <a:latin typeface="Times New Roman" panose="02020603050405020304" pitchFamily="18" charset="0"/>
                <a:cs typeface="Times New Roman" panose="02020603050405020304" pitchFamily="18" charset="0"/>
              </a:rPr>
              <a:t>Taught but not Graded </a:t>
            </a:r>
          </a:p>
          <a:p>
            <a:pPr>
              <a:spcBef>
                <a:spcPts val="1800"/>
              </a:spcBef>
            </a:pPr>
            <a:r>
              <a:rPr lang="en-US" sz="2800" dirty="0">
                <a:latin typeface="Times New Roman" panose="02020603050405020304" pitchFamily="18" charset="0"/>
                <a:cs typeface="Times New Roman" panose="02020603050405020304" pitchFamily="18" charset="0"/>
              </a:rPr>
              <a:t>Hours of Service (HOS)</a:t>
            </a:r>
          </a:p>
          <a:p>
            <a:pPr>
              <a:spcBef>
                <a:spcPts val="1800"/>
              </a:spcBef>
            </a:pPr>
            <a:r>
              <a:rPr lang="en-US" sz="2800" dirty="0">
                <a:latin typeface="Times New Roman" panose="02020603050405020304" pitchFamily="18" charset="0"/>
                <a:cs typeface="Times New Roman" panose="02020603050405020304" pitchFamily="18" charset="0"/>
              </a:rPr>
              <a:t>Hazard Perception</a:t>
            </a:r>
          </a:p>
          <a:p>
            <a:pPr>
              <a:spcBef>
                <a:spcPts val="1800"/>
              </a:spcBef>
            </a:pPr>
            <a:r>
              <a:rPr lang="en-US" sz="2800" dirty="0">
                <a:latin typeface="Times New Roman" panose="02020603050405020304" pitchFamily="18" charset="0"/>
                <a:cs typeface="Times New Roman" panose="02020603050405020304" pitchFamily="18" charset="0"/>
              </a:rPr>
              <a:t>Railroad (RR)-Highway Grade Crossing</a:t>
            </a:r>
          </a:p>
          <a:p>
            <a:pPr>
              <a:spcBef>
                <a:spcPts val="1800"/>
              </a:spcBef>
            </a:pPr>
            <a:r>
              <a:rPr lang="en-US" sz="2800" dirty="0">
                <a:latin typeface="Times New Roman" panose="02020603050405020304" pitchFamily="18" charset="0"/>
                <a:cs typeface="Times New Roman" panose="02020603050405020304" pitchFamily="18" charset="0"/>
              </a:rPr>
              <a:t>Night Operation</a:t>
            </a:r>
          </a:p>
          <a:p>
            <a:pPr>
              <a:spcBef>
                <a:spcPts val="1800"/>
              </a:spcBef>
            </a:pPr>
            <a:r>
              <a:rPr lang="en-US" sz="2800" dirty="0">
                <a:latin typeface="Times New Roman" panose="02020603050405020304" pitchFamily="18" charset="0"/>
                <a:cs typeface="Times New Roman" panose="02020603050405020304" pitchFamily="18" charset="0"/>
              </a:rPr>
              <a:t>Extreme Driving Conditions</a:t>
            </a:r>
          </a:p>
          <a:p>
            <a:pPr>
              <a:spcBef>
                <a:spcPts val="1800"/>
              </a:spcBef>
            </a:pPr>
            <a:r>
              <a:rPr lang="en-US" sz="2800" dirty="0">
                <a:latin typeface="Times New Roman" panose="02020603050405020304" pitchFamily="18" charset="0"/>
                <a:cs typeface="Times New Roman" panose="02020603050405020304" pitchFamily="18" charset="0"/>
              </a:rPr>
              <a:t>Skid Control/Recovery, Jackknifing and Other Emergencies</a:t>
            </a:r>
          </a:p>
          <a:p>
            <a:endParaRPr lang="en-US" dirty="0"/>
          </a:p>
        </p:txBody>
      </p:sp>
      <p:sp>
        <p:nvSpPr>
          <p:cNvPr id="3" name="Title 2">
            <a:extLst>
              <a:ext uri="{FF2B5EF4-FFF2-40B4-BE49-F238E27FC236}">
                <a16:creationId xmlns:a16="http://schemas.microsoft.com/office/drawing/2014/main" id="{05F6BB05-A604-4131-9B90-F7B1043A0373}"/>
              </a:ext>
            </a:extLst>
          </p:cNvPr>
          <p:cNvSpPr>
            <a:spLocks noGrp="1"/>
          </p:cNvSpPr>
          <p:nvPr>
            <p:ph type="title"/>
          </p:nvPr>
        </p:nvSpPr>
        <p:spPr/>
        <p:txBody>
          <a:bodyPr/>
          <a:lstStyle/>
          <a:p>
            <a:r>
              <a:rPr lang="en-US" dirty="0"/>
              <a:t>Behind-the-Wheel “Public Road” Continued</a:t>
            </a:r>
          </a:p>
        </p:txBody>
      </p:sp>
    </p:spTree>
    <p:extLst>
      <p:ext uri="{BB962C8B-B14F-4D97-AF65-F5344CB8AC3E}">
        <p14:creationId xmlns:p14="http://schemas.microsoft.com/office/powerpoint/2010/main" val="25624960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BCA4A7-16D4-490B-82FC-3FC8D58DF696}"/>
              </a:ext>
            </a:extLst>
          </p:cNvPr>
          <p:cNvSpPr>
            <a:spLocks noGrp="1"/>
          </p:cNvSpPr>
          <p:nvPr>
            <p:ph idx="1"/>
          </p:nvPr>
        </p:nvSpPr>
        <p:spPr>
          <a:xfrm>
            <a:off x="1292838" y="2464860"/>
            <a:ext cx="10226378" cy="2856287"/>
          </a:xfrm>
        </p:spPr>
        <p:txBody>
          <a:bodyPr>
            <a:normAutofit/>
          </a:bodyPr>
          <a:lstStyle/>
          <a:p>
            <a:pPr>
              <a:spcBef>
                <a:spcPts val="1800"/>
              </a:spcBef>
            </a:pPr>
            <a:r>
              <a:rPr lang="en-US" dirty="0">
                <a:latin typeface="Times New Roman" panose="02020603050405020304" pitchFamily="18" charset="0"/>
                <a:cs typeface="Times New Roman" panose="02020603050405020304" pitchFamily="18" charset="0"/>
              </a:rPr>
              <a:t>Instructors must cover all topics listed and “determine and document that each driver-trainee has demonstrated proficiency in all element of the BTW curriculum unless otherwise noted”</a:t>
            </a:r>
          </a:p>
          <a:p>
            <a:pPr>
              <a:spcBef>
                <a:spcPts val="1800"/>
              </a:spcBef>
            </a:pPr>
            <a:r>
              <a:rPr lang="en-US" dirty="0">
                <a:latin typeface="Times New Roman" panose="02020603050405020304" pitchFamily="18" charset="0"/>
                <a:cs typeface="Times New Roman" panose="02020603050405020304" pitchFamily="18" charset="0"/>
              </a:rPr>
              <a:t>Does not allow for “test outs” of skills training on either range or public road</a:t>
            </a:r>
          </a:p>
          <a:p>
            <a:pPr>
              <a:spcBef>
                <a:spcPts val="1800"/>
              </a:spcBef>
            </a:pPr>
            <a:r>
              <a:rPr lang="en-US" dirty="0">
                <a:latin typeface="Times New Roman" panose="02020603050405020304" pitchFamily="18" charset="0"/>
                <a:cs typeface="Times New Roman" panose="02020603050405020304" pitchFamily="18" charset="0"/>
              </a:rPr>
              <a:t>Each Trainee must complete entire program to successfully operate a commercial vehicle</a:t>
            </a:r>
          </a:p>
        </p:txBody>
      </p:sp>
      <p:sp>
        <p:nvSpPr>
          <p:cNvPr id="3" name="Title 2">
            <a:extLst>
              <a:ext uri="{FF2B5EF4-FFF2-40B4-BE49-F238E27FC236}">
                <a16:creationId xmlns:a16="http://schemas.microsoft.com/office/drawing/2014/main" id="{56918702-AFF9-4FD8-BBF1-DE4D0FCDC05C}"/>
              </a:ext>
            </a:extLst>
          </p:cNvPr>
          <p:cNvSpPr>
            <a:spLocks noGrp="1"/>
          </p:cNvSpPr>
          <p:nvPr>
            <p:ph type="title"/>
          </p:nvPr>
        </p:nvSpPr>
        <p:spPr/>
        <p:txBody>
          <a:bodyPr/>
          <a:lstStyle/>
          <a:p>
            <a:r>
              <a:rPr lang="en-US" dirty="0"/>
              <a:t>Behind-the-Wheel “Public Road” Continued</a:t>
            </a:r>
          </a:p>
        </p:txBody>
      </p:sp>
    </p:spTree>
    <p:extLst>
      <p:ext uri="{BB962C8B-B14F-4D97-AF65-F5344CB8AC3E}">
        <p14:creationId xmlns:p14="http://schemas.microsoft.com/office/powerpoint/2010/main" val="2989768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A4240E5-4C07-4E27-8E5F-CA8B0E4021A8}"/>
              </a:ext>
            </a:extLst>
          </p:cNvPr>
          <p:cNvSpPr>
            <a:spLocks noGrp="1"/>
          </p:cNvSpPr>
          <p:nvPr>
            <p:ph idx="1"/>
          </p:nvPr>
        </p:nvSpPr>
        <p:spPr>
          <a:xfrm>
            <a:off x="2048544" y="2143640"/>
            <a:ext cx="8672465" cy="3961132"/>
          </a:xfrm>
        </p:spPr>
        <p:txBody>
          <a:bodyPr>
            <a:noAutofit/>
          </a:bodyPr>
          <a:lstStyle/>
          <a:p>
            <a:pPr>
              <a:spcBef>
                <a:spcPts val="1800"/>
              </a:spcBef>
            </a:pPr>
            <a:r>
              <a:rPr lang="en-US" sz="2800" dirty="0">
                <a:latin typeface="Times New Roman" panose="02020603050405020304" pitchFamily="18" charset="0"/>
                <a:cs typeface="Times New Roman" panose="02020603050405020304" pitchFamily="18" charset="0"/>
              </a:rPr>
              <a:t>Theory and BTW trainings may be delivered by different training providers</a:t>
            </a:r>
          </a:p>
          <a:p>
            <a:pPr>
              <a:spcBef>
                <a:spcPts val="1800"/>
              </a:spcBef>
            </a:pPr>
            <a:r>
              <a:rPr lang="en-US" sz="2800" dirty="0">
                <a:latin typeface="Times New Roman" panose="02020603050405020304" pitchFamily="18" charset="0"/>
                <a:cs typeface="Times New Roman" panose="02020603050405020304" pitchFamily="18" charset="0"/>
              </a:rPr>
              <a:t>Both training providers must be registered/listed on the Training Provider Registry</a:t>
            </a:r>
          </a:p>
          <a:p>
            <a:pPr>
              <a:spcBef>
                <a:spcPts val="1800"/>
              </a:spcBef>
            </a:pPr>
            <a:r>
              <a:rPr lang="en-US" sz="2800" dirty="0">
                <a:latin typeface="Times New Roman" panose="02020603050405020304" pitchFamily="18" charset="0"/>
                <a:cs typeface="Times New Roman" panose="02020603050405020304" pitchFamily="18" charset="0"/>
              </a:rPr>
              <a:t>Both training providers would submit driver training information to FMCSA</a:t>
            </a:r>
          </a:p>
          <a:p>
            <a:pPr>
              <a:spcBef>
                <a:spcPts val="1800"/>
              </a:spcBef>
            </a:pPr>
            <a:r>
              <a:rPr lang="en-US" sz="2800" dirty="0">
                <a:latin typeface="Times New Roman" panose="02020603050405020304" pitchFamily="18" charset="0"/>
                <a:cs typeface="Times New Roman" panose="02020603050405020304" pitchFamily="18" charset="0"/>
              </a:rPr>
              <a:t>BTW range and BTW public road trainings must be provided by the same training provider</a:t>
            </a:r>
          </a:p>
        </p:txBody>
      </p:sp>
      <p:sp>
        <p:nvSpPr>
          <p:cNvPr id="3" name="Title 2">
            <a:extLst>
              <a:ext uri="{FF2B5EF4-FFF2-40B4-BE49-F238E27FC236}">
                <a16:creationId xmlns:a16="http://schemas.microsoft.com/office/drawing/2014/main" id="{9DACD37A-5A16-4C08-8C19-9F318D3D5F7F}"/>
              </a:ext>
            </a:extLst>
          </p:cNvPr>
          <p:cNvSpPr>
            <a:spLocks noGrp="1"/>
          </p:cNvSpPr>
          <p:nvPr>
            <p:ph type="title"/>
          </p:nvPr>
        </p:nvSpPr>
        <p:spPr/>
        <p:txBody>
          <a:bodyPr/>
          <a:lstStyle/>
          <a:p>
            <a:pPr algn="ctr"/>
            <a:r>
              <a:rPr lang="en-US" dirty="0"/>
              <a:t>Training Requirements:</a:t>
            </a:r>
          </a:p>
        </p:txBody>
      </p:sp>
    </p:spTree>
    <p:extLst>
      <p:ext uri="{BB962C8B-B14F-4D97-AF65-F5344CB8AC3E}">
        <p14:creationId xmlns:p14="http://schemas.microsoft.com/office/powerpoint/2010/main" val="1828693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C63697-7D8E-451C-9119-412938402B6B}"/>
              </a:ext>
            </a:extLst>
          </p:cNvPr>
          <p:cNvSpPr>
            <a:spLocks noGrp="1"/>
          </p:cNvSpPr>
          <p:nvPr>
            <p:ph idx="1"/>
          </p:nvPr>
        </p:nvSpPr>
        <p:spPr>
          <a:xfrm>
            <a:off x="906584" y="2136127"/>
            <a:ext cx="10378831" cy="470241"/>
          </a:xfrm>
        </p:spPr>
        <p:txBody>
          <a:bodyPr>
            <a:noAutofit/>
          </a:bodyPr>
          <a:lstStyle/>
          <a:p>
            <a:pPr marL="0" indent="0">
              <a:buNone/>
            </a:pPr>
            <a:r>
              <a:rPr lang="en-US" sz="2800" dirty="0">
                <a:latin typeface="Times New Roman" panose="02020603050405020304" pitchFamily="18" charset="0"/>
                <a:cs typeface="Times New Roman" panose="02020603050405020304" pitchFamily="18" charset="0"/>
              </a:rPr>
              <a:t>An entity that is listed on the FMCSA Training Provider Registry</a:t>
            </a:r>
          </a:p>
        </p:txBody>
      </p:sp>
      <p:sp>
        <p:nvSpPr>
          <p:cNvPr id="3" name="Title 2">
            <a:extLst>
              <a:ext uri="{FF2B5EF4-FFF2-40B4-BE49-F238E27FC236}">
                <a16:creationId xmlns:a16="http://schemas.microsoft.com/office/drawing/2014/main" id="{1092F2B5-7690-4BBB-AF53-B6927D075A1A}"/>
              </a:ext>
            </a:extLst>
          </p:cNvPr>
          <p:cNvSpPr>
            <a:spLocks noGrp="1"/>
          </p:cNvSpPr>
          <p:nvPr>
            <p:ph type="title"/>
          </p:nvPr>
        </p:nvSpPr>
        <p:spPr/>
        <p:txBody>
          <a:bodyPr/>
          <a:lstStyle/>
          <a:p>
            <a:pPr algn="ctr"/>
            <a:r>
              <a:rPr lang="en-US" dirty="0"/>
              <a:t>Training Provider Qualifications:</a:t>
            </a:r>
          </a:p>
        </p:txBody>
      </p:sp>
      <p:sp>
        <p:nvSpPr>
          <p:cNvPr id="4" name="Content Placeholder 1">
            <a:extLst>
              <a:ext uri="{FF2B5EF4-FFF2-40B4-BE49-F238E27FC236}">
                <a16:creationId xmlns:a16="http://schemas.microsoft.com/office/drawing/2014/main" id="{2DD6C14A-8B51-4D14-A1B2-D8EC0C4C46D4}"/>
              </a:ext>
            </a:extLst>
          </p:cNvPr>
          <p:cNvSpPr txBox="1">
            <a:spLocks/>
          </p:cNvSpPr>
          <p:nvPr/>
        </p:nvSpPr>
        <p:spPr>
          <a:xfrm>
            <a:off x="906585" y="2715516"/>
            <a:ext cx="4699952" cy="31124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buFont typeface="Arial" panose="020B0604020202020204" pitchFamily="34" charset="0"/>
              <a:buNone/>
            </a:pPr>
            <a:r>
              <a:rPr lang="en-US" sz="2800" dirty="0">
                <a:latin typeface="Times New Roman" panose="02020603050405020304" pitchFamily="18" charset="0"/>
                <a:cs typeface="Times New Roman" panose="02020603050405020304" pitchFamily="18" charset="0"/>
              </a:rPr>
              <a:t>Which can include:</a:t>
            </a:r>
          </a:p>
          <a:p>
            <a:pPr lvl="1"/>
            <a:r>
              <a:rPr lang="en-US" sz="2800" dirty="0">
                <a:latin typeface="Times New Roman" panose="02020603050405020304" pitchFamily="18" charset="0"/>
                <a:cs typeface="Times New Roman" panose="02020603050405020304" pitchFamily="18" charset="0"/>
              </a:rPr>
              <a:t>Training schools</a:t>
            </a:r>
          </a:p>
          <a:p>
            <a:pPr lvl="1"/>
            <a:r>
              <a:rPr lang="en-US" sz="2800" dirty="0">
                <a:latin typeface="Times New Roman" panose="02020603050405020304" pitchFamily="18" charset="0"/>
                <a:cs typeface="Times New Roman" panose="02020603050405020304" pitchFamily="18" charset="0"/>
              </a:rPr>
              <a:t>Educational institutions</a:t>
            </a:r>
          </a:p>
          <a:p>
            <a:pPr lvl="1"/>
            <a:r>
              <a:rPr lang="en-US" sz="2800" dirty="0">
                <a:latin typeface="Times New Roman" panose="02020603050405020304" pitchFamily="18" charset="0"/>
                <a:cs typeface="Times New Roman" panose="02020603050405020304" pitchFamily="18" charset="0"/>
              </a:rPr>
              <a:t>Rural electronic cooperatives</a:t>
            </a:r>
          </a:p>
          <a:p>
            <a:pPr lvl="1"/>
            <a:r>
              <a:rPr lang="en-US" sz="2800" dirty="0">
                <a:latin typeface="Times New Roman" panose="02020603050405020304" pitchFamily="18" charset="0"/>
                <a:cs typeface="Times New Roman" panose="02020603050405020304" pitchFamily="18" charset="0"/>
              </a:rPr>
              <a:t>Motor carriers</a:t>
            </a:r>
          </a:p>
        </p:txBody>
      </p:sp>
      <p:sp>
        <p:nvSpPr>
          <p:cNvPr id="5" name="Content Placeholder 1">
            <a:extLst>
              <a:ext uri="{FF2B5EF4-FFF2-40B4-BE49-F238E27FC236}">
                <a16:creationId xmlns:a16="http://schemas.microsoft.com/office/drawing/2014/main" id="{1A5C0CE1-FB73-44A5-8937-BA9D20CCD2CA}"/>
              </a:ext>
            </a:extLst>
          </p:cNvPr>
          <p:cNvSpPr txBox="1">
            <a:spLocks/>
          </p:cNvSpPr>
          <p:nvPr/>
        </p:nvSpPr>
        <p:spPr>
          <a:xfrm>
            <a:off x="5944036" y="3151720"/>
            <a:ext cx="5585355" cy="295305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2800" dirty="0">
                <a:latin typeface="Times New Roman" panose="02020603050405020304" pitchFamily="18" charset="0"/>
                <a:cs typeface="Times New Roman" panose="02020603050405020304" pitchFamily="18" charset="0"/>
              </a:rPr>
              <a:t>State/local governments</a:t>
            </a:r>
          </a:p>
          <a:p>
            <a:r>
              <a:rPr lang="en-US" sz="2800" dirty="0">
                <a:latin typeface="Times New Roman" panose="02020603050405020304" pitchFamily="18" charset="0"/>
                <a:cs typeface="Times New Roman" panose="02020603050405020304" pitchFamily="18" charset="0"/>
              </a:rPr>
              <a:t>School districts</a:t>
            </a:r>
          </a:p>
          <a:p>
            <a:r>
              <a:rPr lang="en-US" sz="2800" dirty="0">
                <a:latin typeface="Times New Roman" panose="02020603050405020304" pitchFamily="18" charset="0"/>
                <a:cs typeface="Times New Roman" panose="02020603050405020304" pitchFamily="18" charset="0"/>
              </a:rPr>
              <a:t>Joint labor management programs</a:t>
            </a:r>
          </a:p>
          <a:p>
            <a:r>
              <a:rPr lang="en-US" sz="2800" dirty="0">
                <a:latin typeface="Times New Roman" panose="02020603050405020304" pitchFamily="18" charset="0"/>
                <a:cs typeface="Times New Roman" panose="02020603050405020304" pitchFamily="18" charset="0"/>
              </a:rPr>
              <a:t>Owner-operators</a:t>
            </a:r>
          </a:p>
          <a:p>
            <a:r>
              <a:rPr lang="en-US" sz="2800" dirty="0">
                <a:latin typeface="Times New Roman" panose="02020603050405020304" pitchFamily="18" charset="0"/>
                <a:cs typeface="Times New Roman" panose="02020603050405020304" pitchFamily="18" charset="0"/>
              </a:rPr>
              <a:t>Individuals</a:t>
            </a:r>
          </a:p>
        </p:txBody>
      </p:sp>
    </p:spTree>
    <p:extLst>
      <p:ext uri="{BB962C8B-B14F-4D97-AF65-F5344CB8AC3E}">
        <p14:creationId xmlns:p14="http://schemas.microsoft.com/office/powerpoint/2010/main" val="3234411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381191-7964-4AF1-BA23-DBC1D0FEA3C6}"/>
              </a:ext>
            </a:extLst>
          </p:cNvPr>
          <p:cNvSpPr>
            <a:spLocks noGrp="1"/>
          </p:cNvSpPr>
          <p:nvPr>
            <p:ph idx="1"/>
          </p:nvPr>
        </p:nvSpPr>
        <p:spPr>
          <a:xfrm>
            <a:off x="1870623" y="5573009"/>
            <a:ext cx="9990072" cy="1063525"/>
          </a:xfrm>
        </p:spPr>
        <p:txBody>
          <a:bodyPr>
            <a:normAutofit/>
          </a:bodyPr>
          <a:lstStyle/>
          <a:p>
            <a:r>
              <a:rPr lang="en-US" sz="3000" dirty="0">
                <a:latin typeface="Times New Roman" panose="02020603050405020304" pitchFamily="18" charset="0"/>
                <a:cs typeface="Times New Roman" panose="02020603050405020304" pitchFamily="18" charset="0"/>
              </a:rPr>
              <a:t>For full training provider requirements, see 49 CFR part 380 subpart G.</a:t>
            </a:r>
          </a:p>
          <a:p>
            <a:endParaRPr lang="en-US" dirty="0"/>
          </a:p>
        </p:txBody>
      </p:sp>
      <p:sp>
        <p:nvSpPr>
          <p:cNvPr id="3" name="Title 2">
            <a:extLst>
              <a:ext uri="{FF2B5EF4-FFF2-40B4-BE49-F238E27FC236}">
                <a16:creationId xmlns:a16="http://schemas.microsoft.com/office/drawing/2014/main" id="{8C461A9E-3E67-4241-B405-FAD780BB3EDB}"/>
              </a:ext>
            </a:extLst>
          </p:cNvPr>
          <p:cNvSpPr>
            <a:spLocks noGrp="1"/>
          </p:cNvSpPr>
          <p:nvPr>
            <p:ph type="title"/>
          </p:nvPr>
        </p:nvSpPr>
        <p:spPr/>
        <p:txBody>
          <a:bodyPr/>
          <a:lstStyle/>
          <a:p>
            <a:pPr algn="ctr"/>
            <a:r>
              <a:rPr lang="en-US" dirty="0"/>
              <a:t>Beginning February 7</a:t>
            </a:r>
            <a:r>
              <a:rPr lang="en-US" baseline="30000" dirty="0"/>
              <a:t>th</a:t>
            </a:r>
            <a:r>
              <a:rPr lang="en-US" dirty="0"/>
              <a:t> 2022	</a:t>
            </a:r>
          </a:p>
        </p:txBody>
      </p:sp>
      <p:sp>
        <p:nvSpPr>
          <p:cNvPr id="4" name="Content Placeholder 1">
            <a:extLst>
              <a:ext uri="{FF2B5EF4-FFF2-40B4-BE49-F238E27FC236}">
                <a16:creationId xmlns:a16="http://schemas.microsoft.com/office/drawing/2014/main" id="{9198EB5D-C370-4DDE-8B77-2204B615559E}"/>
              </a:ext>
            </a:extLst>
          </p:cNvPr>
          <p:cNvSpPr txBox="1">
            <a:spLocks/>
          </p:cNvSpPr>
          <p:nvPr/>
        </p:nvSpPr>
        <p:spPr>
          <a:xfrm>
            <a:off x="5083264" y="3304685"/>
            <a:ext cx="3246374" cy="239263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dirty="0">
                <a:latin typeface="Times New Roman" panose="02020603050405020304" pitchFamily="18" charset="0"/>
                <a:cs typeface="Times New Roman" panose="02020603050405020304" pitchFamily="18" charset="0"/>
              </a:rPr>
              <a:t>INSTRUCTORS</a:t>
            </a:r>
          </a:p>
          <a:p>
            <a:r>
              <a:rPr lang="en-US" dirty="0">
                <a:latin typeface="Times New Roman" panose="02020603050405020304" pitchFamily="18" charset="0"/>
                <a:cs typeface="Times New Roman" panose="02020603050405020304" pitchFamily="18" charset="0"/>
              </a:rPr>
              <a:t>STATE LICENSING</a:t>
            </a:r>
          </a:p>
          <a:p>
            <a:r>
              <a:rPr lang="en-US" dirty="0">
                <a:latin typeface="Times New Roman" panose="02020603050405020304" pitchFamily="18" charset="0"/>
                <a:cs typeface="Times New Roman" panose="02020603050405020304" pitchFamily="18" charset="0"/>
              </a:rPr>
              <a:t>VEHICLES</a:t>
            </a:r>
          </a:p>
          <a:p>
            <a:r>
              <a:rPr lang="en-US" dirty="0">
                <a:latin typeface="Times New Roman" panose="02020603050405020304" pitchFamily="18" charset="0"/>
                <a:cs typeface="Times New Roman" panose="02020603050405020304" pitchFamily="18" charset="0"/>
              </a:rPr>
              <a:t>FACILITIES</a:t>
            </a:r>
          </a:p>
          <a:p>
            <a:r>
              <a:rPr lang="en-US" dirty="0">
                <a:latin typeface="Times New Roman" panose="02020603050405020304" pitchFamily="18" charset="0"/>
                <a:cs typeface="Times New Roman" panose="02020603050405020304" pitchFamily="18" charset="0"/>
              </a:rPr>
              <a:t>CURRICULA</a:t>
            </a:r>
          </a:p>
          <a:p>
            <a:pPr marL="0" indent="0">
              <a:buNone/>
            </a:pPr>
            <a:endParaRPr lang="en-US" dirty="0"/>
          </a:p>
        </p:txBody>
      </p:sp>
      <p:sp>
        <p:nvSpPr>
          <p:cNvPr id="5" name="Content Placeholder 1">
            <a:extLst>
              <a:ext uri="{FF2B5EF4-FFF2-40B4-BE49-F238E27FC236}">
                <a16:creationId xmlns:a16="http://schemas.microsoft.com/office/drawing/2014/main" id="{3FC88A27-253D-464F-B23B-019669D3FC08}"/>
              </a:ext>
            </a:extLst>
          </p:cNvPr>
          <p:cNvSpPr txBox="1">
            <a:spLocks/>
          </p:cNvSpPr>
          <p:nvPr/>
        </p:nvSpPr>
        <p:spPr>
          <a:xfrm>
            <a:off x="492214" y="2033221"/>
            <a:ext cx="11368481" cy="13957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sz="3000" dirty="0">
                <a:latin typeface="Times New Roman" panose="02020603050405020304" pitchFamily="18" charset="0"/>
                <a:cs typeface="Times New Roman" panose="02020603050405020304" pitchFamily="18" charset="0"/>
              </a:rPr>
              <a:t>Training providers wishing to provide Entry-Level Driver Training must register and self-certify that they meet all FMCSA and State requirements that apply to:</a:t>
            </a:r>
          </a:p>
          <a:p>
            <a:endParaRPr lang="en-US" dirty="0"/>
          </a:p>
        </p:txBody>
      </p:sp>
    </p:spTree>
    <p:extLst>
      <p:ext uri="{BB962C8B-B14F-4D97-AF65-F5344CB8AC3E}">
        <p14:creationId xmlns:p14="http://schemas.microsoft.com/office/powerpoint/2010/main" val="17769885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BA34DD-2A68-4C42-9424-9F881F15BE76}"/>
              </a:ext>
            </a:extLst>
          </p:cNvPr>
          <p:cNvSpPr>
            <a:spLocks noGrp="1"/>
          </p:cNvSpPr>
          <p:nvPr>
            <p:ph idx="1"/>
          </p:nvPr>
        </p:nvSpPr>
        <p:spPr>
          <a:xfrm>
            <a:off x="1093732" y="2628828"/>
            <a:ext cx="10316308" cy="2517966"/>
          </a:xfrm>
        </p:spPr>
        <p:txBody>
          <a:bodyPr>
            <a:normAutofit/>
          </a:bodyPr>
          <a:lstStyle/>
          <a:p>
            <a:pPr>
              <a:spcBef>
                <a:spcPts val="1800"/>
              </a:spcBef>
            </a:pPr>
            <a:r>
              <a:rPr lang="en-US" sz="2800" dirty="0">
                <a:latin typeface="Times New Roman" panose="02020603050405020304" pitchFamily="18" charset="0"/>
                <a:cs typeface="Times New Roman" panose="02020603050405020304" pitchFamily="18" charset="0"/>
              </a:rPr>
              <a:t>After a driver successfully completes the required training, the training provider must electronically submit the driver-trainee's training certification information to the Training Provider Registry.</a:t>
            </a:r>
          </a:p>
          <a:p>
            <a:pPr>
              <a:spcBef>
                <a:spcPts val="1800"/>
              </a:spcBef>
            </a:pPr>
            <a:r>
              <a:rPr lang="en-US" sz="2800" dirty="0">
                <a:latin typeface="Times New Roman" panose="02020603050405020304" pitchFamily="18" charset="0"/>
                <a:cs typeface="Times New Roman" panose="02020603050405020304" pitchFamily="18" charset="0"/>
              </a:rPr>
              <a:t>Must be submitted by midnight of the second business day after the driver-trainee completes the training.</a:t>
            </a:r>
          </a:p>
        </p:txBody>
      </p:sp>
      <p:sp>
        <p:nvSpPr>
          <p:cNvPr id="3" name="Title 2">
            <a:extLst>
              <a:ext uri="{FF2B5EF4-FFF2-40B4-BE49-F238E27FC236}">
                <a16:creationId xmlns:a16="http://schemas.microsoft.com/office/drawing/2014/main" id="{D6608BFC-F032-45E0-A139-8305B3B350EB}"/>
              </a:ext>
            </a:extLst>
          </p:cNvPr>
          <p:cNvSpPr>
            <a:spLocks noGrp="1"/>
          </p:cNvSpPr>
          <p:nvPr>
            <p:ph type="title"/>
          </p:nvPr>
        </p:nvSpPr>
        <p:spPr/>
        <p:txBody>
          <a:bodyPr/>
          <a:lstStyle/>
          <a:p>
            <a:r>
              <a:rPr lang="en-US" dirty="0"/>
              <a:t>Training Provider Requirements (continued)</a:t>
            </a:r>
          </a:p>
        </p:txBody>
      </p:sp>
    </p:spTree>
    <p:extLst>
      <p:ext uri="{BB962C8B-B14F-4D97-AF65-F5344CB8AC3E}">
        <p14:creationId xmlns:p14="http://schemas.microsoft.com/office/powerpoint/2010/main" val="1220862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87061" y="2048650"/>
            <a:ext cx="10460382" cy="3907692"/>
          </a:xfrm>
        </p:spPr>
        <p:txBody>
          <a:bodyPr>
            <a:normAutofit/>
          </a:bodyPr>
          <a:lstStyle/>
          <a:p>
            <a:r>
              <a:rPr lang="en-US" sz="2800" dirty="0">
                <a:latin typeface="Times New Roman" panose="02020603050405020304" pitchFamily="18" charset="0"/>
                <a:cs typeface="Times New Roman" panose="02020603050405020304" pitchFamily="18" charset="0"/>
              </a:rPr>
              <a:t>Beginning February 7, 2022, applicants must complete the training required in 49 CFR part </a:t>
            </a:r>
            <a:r>
              <a:rPr lang="en-US" sz="2800" dirty="0">
                <a:latin typeface="Times New Roman" panose="02020603050405020304" pitchFamily="18" charset="0"/>
                <a:cs typeface="Times New Roman" panose="02020603050405020304" pitchFamily="18" charset="0"/>
                <a:hlinkClick r:id="rId2"/>
              </a:rPr>
              <a:t>380</a:t>
            </a:r>
            <a:r>
              <a:rPr lang="en-US" sz="2800" dirty="0">
                <a:latin typeface="Times New Roman" panose="02020603050405020304" pitchFamily="18" charset="0"/>
                <a:cs typeface="Times New Roman" panose="02020603050405020304" pitchFamily="18" charset="0"/>
              </a:rPr>
              <a:t>, prior to obtaining any of the following commercial license credentials for the first time: a Class A or Class B commercial driver’s license (CDL); an upgrade to a Class B or a Class A CDL; or a hazardous materials (H), passenger (P), or school bus (S)</a:t>
            </a:r>
          </a:p>
          <a:p>
            <a:r>
              <a:rPr lang="en-US" sz="2800" dirty="0">
                <a:latin typeface="Times New Roman" panose="02020603050405020304" pitchFamily="18" charset="0"/>
                <a:cs typeface="Times New Roman" panose="02020603050405020304" pitchFamily="18" charset="0"/>
              </a:rPr>
              <a:t>Endorsement for the first time. Driver applicants must obtain training from a training provider listed on the Training Provider Registry</a:t>
            </a:r>
          </a:p>
          <a:p>
            <a:r>
              <a:rPr lang="en-US" sz="2800" b="1" dirty="0">
                <a:latin typeface="Times New Roman" panose="02020603050405020304" pitchFamily="18" charset="0"/>
                <a:cs typeface="Times New Roman" panose="02020603050405020304" pitchFamily="18" charset="0"/>
              </a:rPr>
              <a:t>Rule does not cover individuals for whom States have waived the CDL skills test under 49 CFR 383. </a:t>
            </a:r>
            <a:endParaRPr lang="en-US" sz="2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pPr algn="ctr"/>
            <a:r>
              <a:rPr lang="en-US" dirty="0"/>
              <a:t>When do the entry-level driver training (ELDT) regulations take effect?</a:t>
            </a:r>
          </a:p>
        </p:txBody>
      </p:sp>
    </p:spTree>
    <p:extLst>
      <p:ext uri="{BB962C8B-B14F-4D97-AF65-F5344CB8AC3E}">
        <p14:creationId xmlns:p14="http://schemas.microsoft.com/office/powerpoint/2010/main" val="1860906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EF1300-E069-4FFD-B7EF-9138EB2BFD22}"/>
              </a:ext>
            </a:extLst>
          </p:cNvPr>
          <p:cNvSpPr>
            <a:spLocks noGrp="1"/>
          </p:cNvSpPr>
          <p:nvPr>
            <p:ph idx="1"/>
          </p:nvPr>
        </p:nvSpPr>
        <p:spPr>
          <a:xfrm>
            <a:off x="1927952" y="2479076"/>
            <a:ext cx="9613861" cy="3351881"/>
          </a:xfrm>
        </p:spPr>
        <p:txBody>
          <a:bodyPr>
            <a:normAutofit/>
          </a:bodyPr>
          <a:lstStyle/>
          <a:p>
            <a:pPr marL="0" indent="0">
              <a:spcBef>
                <a:spcPts val="1800"/>
              </a:spcBef>
              <a:buNone/>
            </a:pPr>
            <a:r>
              <a:rPr lang="en-US" sz="2800" dirty="0">
                <a:latin typeface="Times New Roman" panose="02020603050405020304" pitchFamily="18" charset="0"/>
                <a:cs typeface="Times New Roman" panose="02020603050405020304" pitchFamily="18" charset="0"/>
              </a:rPr>
              <a:t>An FMCSA web system that will:</a:t>
            </a:r>
          </a:p>
          <a:p>
            <a:pPr>
              <a:spcBef>
                <a:spcPts val="1800"/>
              </a:spcBef>
            </a:pPr>
            <a:r>
              <a:rPr lang="en-US" sz="2800" dirty="0">
                <a:latin typeface="Times New Roman" panose="02020603050405020304" pitchFamily="18" charset="0"/>
                <a:cs typeface="Times New Roman" panose="02020603050405020304" pitchFamily="18" charset="0"/>
              </a:rPr>
              <a:t>Contain the official list of Entry-Level Driver Training providers.</a:t>
            </a:r>
          </a:p>
          <a:p>
            <a:pPr>
              <a:spcBef>
                <a:spcPts val="1800"/>
              </a:spcBef>
            </a:pPr>
            <a:r>
              <a:rPr lang="en-US" sz="2800" dirty="0">
                <a:latin typeface="Times New Roman" panose="02020603050405020304" pitchFamily="18" charset="0"/>
                <a:cs typeface="Times New Roman" panose="02020603050405020304" pitchFamily="18" charset="0"/>
              </a:rPr>
              <a:t>Retain a record of drivers that have successfully completed Entry-Level Driver Training.</a:t>
            </a:r>
          </a:p>
          <a:p>
            <a:pPr marL="0" indent="0" algn="ctr">
              <a:spcBef>
                <a:spcPts val="1800"/>
              </a:spcBef>
              <a:buNone/>
            </a:pPr>
            <a:r>
              <a:rPr lang="en-US" sz="2800" dirty="0">
                <a:latin typeface="Times New Roman" panose="02020603050405020304" pitchFamily="18" charset="0"/>
                <a:cs typeface="Times New Roman" panose="02020603050405020304" pitchFamily="18" charset="0"/>
                <a:hlinkClick r:id="rId2"/>
              </a:rPr>
              <a:t>https://tpr.fmcsa.dot.gov/</a:t>
            </a:r>
            <a:endParaRPr lang="en-US" sz="2800" dirty="0">
              <a:latin typeface="Times New Roman" panose="02020603050405020304" pitchFamily="18" charset="0"/>
              <a:cs typeface="Times New Roman" panose="02020603050405020304" pitchFamily="18" charset="0"/>
            </a:endParaRPr>
          </a:p>
          <a:p>
            <a:endParaRPr lang="en-US" dirty="0"/>
          </a:p>
        </p:txBody>
      </p:sp>
      <p:sp>
        <p:nvSpPr>
          <p:cNvPr id="3" name="Title 2">
            <a:extLst>
              <a:ext uri="{FF2B5EF4-FFF2-40B4-BE49-F238E27FC236}">
                <a16:creationId xmlns:a16="http://schemas.microsoft.com/office/drawing/2014/main" id="{534D241D-C11C-49CB-8CEF-FAB9B62A1609}"/>
              </a:ext>
            </a:extLst>
          </p:cNvPr>
          <p:cNvSpPr>
            <a:spLocks noGrp="1"/>
          </p:cNvSpPr>
          <p:nvPr>
            <p:ph type="title"/>
          </p:nvPr>
        </p:nvSpPr>
        <p:spPr>
          <a:xfrm>
            <a:off x="1927952" y="779732"/>
            <a:ext cx="6807157" cy="1080938"/>
          </a:xfrm>
        </p:spPr>
        <p:txBody>
          <a:bodyPr/>
          <a:lstStyle/>
          <a:p>
            <a:r>
              <a:rPr lang="en-US" dirty="0"/>
              <a:t>The Training Provider Registry</a:t>
            </a:r>
          </a:p>
        </p:txBody>
      </p:sp>
    </p:spTree>
    <p:extLst>
      <p:ext uri="{BB962C8B-B14F-4D97-AF65-F5344CB8AC3E}">
        <p14:creationId xmlns:p14="http://schemas.microsoft.com/office/powerpoint/2010/main" val="2048836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271E3D-6516-4A1C-B3B6-A356DF54665D}"/>
              </a:ext>
            </a:extLst>
          </p:cNvPr>
          <p:cNvSpPr>
            <a:spLocks noGrp="1"/>
          </p:cNvSpPr>
          <p:nvPr>
            <p:ph idx="1"/>
          </p:nvPr>
        </p:nvSpPr>
        <p:spPr>
          <a:xfrm>
            <a:off x="680321" y="2091114"/>
            <a:ext cx="11312885" cy="2675772"/>
          </a:xfrm>
        </p:spPr>
        <p:txBody>
          <a:bodyPr>
            <a:noAutofit/>
          </a:bodyPr>
          <a:lstStyle/>
          <a:p>
            <a:pPr>
              <a:spcBef>
                <a:spcPts val="1800"/>
              </a:spcBef>
            </a:pPr>
            <a:r>
              <a:rPr lang="en-US" sz="2800" dirty="0">
                <a:latin typeface="Times New Roman" panose="02020603050405020304" pitchFamily="18" charset="0"/>
                <a:cs typeface="Times New Roman" panose="02020603050405020304" pitchFamily="18" charset="0"/>
              </a:rPr>
              <a:t>Training providers will visit the Training Provider Registry to register.</a:t>
            </a:r>
          </a:p>
          <a:p>
            <a:pPr>
              <a:spcBef>
                <a:spcPts val="1800"/>
              </a:spcBef>
            </a:pPr>
            <a:r>
              <a:rPr lang="en-US" sz="2800" dirty="0">
                <a:latin typeface="Times New Roman" panose="02020603050405020304" pitchFamily="18" charset="0"/>
                <a:cs typeface="Times New Roman" panose="02020603050405020304" pitchFamily="18" charset="0"/>
              </a:rPr>
              <a:t>One representative from each training provider completes initial registration.</a:t>
            </a:r>
          </a:p>
          <a:p>
            <a:pPr>
              <a:spcBef>
                <a:spcPts val="1800"/>
              </a:spcBef>
            </a:pPr>
            <a:r>
              <a:rPr lang="en-US" sz="2800" dirty="0">
                <a:latin typeface="Times New Roman" panose="02020603050405020304" pitchFamily="18" charset="0"/>
                <a:cs typeface="Times New Roman" panose="02020603050405020304" pitchFamily="18" charset="0"/>
              </a:rPr>
              <a:t>Once initial registration is approved, training provider can begin listing location-specific information.</a:t>
            </a:r>
          </a:p>
        </p:txBody>
      </p:sp>
      <p:sp>
        <p:nvSpPr>
          <p:cNvPr id="3" name="Title 2">
            <a:extLst>
              <a:ext uri="{FF2B5EF4-FFF2-40B4-BE49-F238E27FC236}">
                <a16:creationId xmlns:a16="http://schemas.microsoft.com/office/drawing/2014/main" id="{2695E74E-B9BF-4E82-BD78-663E0F8E0730}"/>
              </a:ext>
            </a:extLst>
          </p:cNvPr>
          <p:cNvSpPr>
            <a:spLocks noGrp="1"/>
          </p:cNvSpPr>
          <p:nvPr>
            <p:ph type="title"/>
          </p:nvPr>
        </p:nvSpPr>
        <p:spPr/>
        <p:txBody>
          <a:bodyPr/>
          <a:lstStyle/>
          <a:p>
            <a:pPr algn="ctr"/>
            <a:r>
              <a:rPr lang="en-US" dirty="0"/>
              <a:t>How will training providers register?</a:t>
            </a:r>
          </a:p>
        </p:txBody>
      </p:sp>
      <p:sp>
        <p:nvSpPr>
          <p:cNvPr id="4" name="Content Placeholder 1">
            <a:extLst>
              <a:ext uri="{FF2B5EF4-FFF2-40B4-BE49-F238E27FC236}">
                <a16:creationId xmlns:a16="http://schemas.microsoft.com/office/drawing/2014/main" id="{453E9105-3FFB-40D9-9C68-21E62C2AD079}"/>
              </a:ext>
            </a:extLst>
          </p:cNvPr>
          <p:cNvSpPr txBox="1">
            <a:spLocks/>
          </p:cNvSpPr>
          <p:nvPr/>
        </p:nvSpPr>
        <p:spPr>
          <a:xfrm>
            <a:off x="2048041" y="4602840"/>
            <a:ext cx="9613861" cy="21386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a:spcBef>
                <a:spcPts val="1800"/>
              </a:spcBef>
            </a:pPr>
            <a:r>
              <a:rPr lang="en-US" sz="2800" dirty="0">
                <a:latin typeface="Times New Roman" panose="02020603050405020304" pitchFamily="18" charset="0"/>
                <a:cs typeface="Times New Roman" panose="02020603050405020304" pitchFamily="18" charset="0"/>
              </a:rPr>
              <a:t>Training provider may invite additional users to enter and manage location-specific information.</a:t>
            </a:r>
          </a:p>
          <a:p>
            <a:pPr>
              <a:spcBef>
                <a:spcPts val="1800"/>
              </a:spcBef>
            </a:pPr>
            <a:r>
              <a:rPr lang="en-US" sz="2800" dirty="0">
                <a:latin typeface="Times New Roman" panose="02020603050405020304" pitchFamily="18" charset="0"/>
                <a:cs typeface="Times New Roman" panose="02020603050405020304" pitchFamily="18" charset="0"/>
              </a:rPr>
              <a:t>Self-certification of meeting ELDT requirements may occur at training provider level, or at location level.</a:t>
            </a:r>
          </a:p>
        </p:txBody>
      </p:sp>
    </p:spTree>
    <p:extLst>
      <p:ext uri="{BB962C8B-B14F-4D97-AF65-F5344CB8AC3E}">
        <p14:creationId xmlns:p14="http://schemas.microsoft.com/office/powerpoint/2010/main" val="35032701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E6153C-4716-46E2-99FB-C9B47C1E696E}"/>
              </a:ext>
            </a:extLst>
          </p:cNvPr>
          <p:cNvSpPr>
            <a:spLocks noGrp="1"/>
          </p:cNvSpPr>
          <p:nvPr>
            <p:ph idx="1"/>
          </p:nvPr>
        </p:nvSpPr>
        <p:spPr>
          <a:xfrm>
            <a:off x="1852246" y="1985108"/>
            <a:ext cx="10339754" cy="4587970"/>
          </a:xfrm>
        </p:spPr>
        <p:txBody>
          <a:bodyPr>
            <a:noAutofit/>
          </a:bodyPr>
          <a:lstStyle/>
          <a:p>
            <a:r>
              <a:rPr lang="en-US" sz="2800" dirty="0">
                <a:latin typeface="Times New Roman" panose="02020603050405020304" pitchFamily="18" charset="0"/>
                <a:cs typeface="Times New Roman" panose="02020603050405020304" pitchFamily="18" charset="0"/>
              </a:rPr>
              <a:t>Registered training provider users will log in to the Training Provider Registry and start the process to enter driver training certification information.</a:t>
            </a:r>
          </a:p>
          <a:p>
            <a:pPr marL="0" indent="0">
              <a:buNone/>
            </a:pPr>
            <a:endParaRPr lang="en-US" sz="1000" b="1" dirty="0">
              <a:latin typeface="Times New Roman" panose="02020603050405020304" pitchFamily="18" charset="0"/>
              <a:cs typeface="Times New Roman" panose="02020603050405020304" pitchFamily="18" charset="0"/>
            </a:endParaRPr>
          </a:p>
          <a:p>
            <a:pPr marL="0" indent="0">
              <a:buNone/>
            </a:pPr>
            <a:r>
              <a:rPr lang="en-US" sz="2800" b="1" i="1" dirty="0">
                <a:latin typeface="Times New Roman" panose="02020603050405020304" pitchFamily="18" charset="0"/>
                <a:cs typeface="Times New Roman" panose="02020603050405020304" pitchFamily="18" charset="0"/>
              </a:rPr>
              <a:t>TPR Is Scheduled to Launch Summer 2021</a:t>
            </a:r>
            <a:endParaRPr lang="en-US" sz="2800" i="1"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Optional: Transfer via TPR Web Service</a:t>
            </a:r>
          </a:p>
          <a:p>
            <a:pPr lvl="1"/>
            <a:r>
              <a:rPr lang="en-US" sz="2800" dirty="0">
                <a:latin typeface="Times New Roman" panose="02020603050405020304" pitchFamily="18" charset="0"/>
                <a:cs typeface="Times New Roman" panose="02020603050405020304" pitchFamily="18" charset="0"/>
              </a:rPr>
              <a:t>Transfer large amounts of data at one time</a:t>
            </a:r>
          </a:p>
          <a:p>
            <a:pPr lvl="1"/>
            <a:r>
              <a:rPr lang="en-US" sz="2800" dirty="0">
                <a:latin typeface="Times New Roman" panose="02020603050405020304" pitchFamily="18" charset="0"/>
                <a:cs typeface="Times New Roman" panose="02020603050405020304" pitchFamily="18" charset="0"/>
              </a:rPr>
              <a:t>Must have own IT system</a:t>
            </a:r>
          </a:p>
          <a:p>
            <a:pPr lvl="1"/>
            <a:r>
              <a:rPr lang="en-US" sz="2800" dirty="0">
                <a:latin typeface="Times New Roman" panose="02020603050405020304" pitchFamily="18" charset="0"/>
                <a:cs typeface="Times New Roman" panose="02020603050405020304" pitchFamily="18" charset="0"/>
              </a:rPr>
              <a:t>More information at:</a:t>
            </a:r>
          </a:p>
          <a:p>
            <a:pPr marL="0" indent="0">
              <a:buNone/>
            </a:pP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hlinkClick r:id="rId2"/>
              </a:rPr>
              <a:t>https://tpr.fmcsa.dot.gov/DeveloperToolkit</a:t>
            </a:r>
            <a:r>
              <a:rPr lang="en-US" sz="2800" dirty="0">
                <a:latin typeface="Times New Roman" panose="02020603050405020304" pitchFamily="18" charset="0"/>
                <a:cs typeface="Times New Roman" panose="02020603050405020304" pitchFamily="18" charset="0"/>
              </a:rPr>
              <a:t> </a:t>
            </a:r>
          </a:p>
        </p:txBody>
      </p:sp>
      <p:sp>
        <p:nvSpPr>
          <p:cNvPr id="3" name="Title 2">
            <a:extLst>
              <a:ext uri="{FF2B5EF4-FFF2-40B4-BE49-F238E27FC236}">
                <a16:creationId xmlns:a16="http://schemas.microsoft.com/office/drawing/2014/main" id="{500F3F14-DA22-4767-9657-54FBD6116B01}"/>
              </a:ext>
            </a:extLst>
          </p:cNvPr>
          <p:cNvSpPr>
            <a:spLocks noGrp="1"/>
          </p:cNvSpPr>
          <p:nvPr>
            <p:ph type="title"/>
          </p:nvPr>
        </p:nvSpPr>
        <p:spPr>
          <a:xfrm>
            <a:off x="371061" y="779732"/>
            <a:ext cx="9936373" cy="1080938"/>
          </a:xfrm>
        </p:spPr>
        <p:txBody>
          <a:bodyPr/>
          <a:lstStyle/>
          <a:p>
            <a:r>
              <a:rPr lang="en-US" dirty="0"/>
              <a:t>How will training providers submit driver data?</a:t>
            </a:r>
          </a:p>
        </p:txBody>
      </p:sp>
    </p:spTree>
    <p:extLst>
      <p:ext uri="{BB962C8B-B14F-4D97-AF65-F5344CB8AC3E}">
        <p14:creationId xmlns:p14="http://schemas.microsoft.com/office/powerpoint/2010/main" val="22770985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6738" y="2071827"/>
            <a:ext cx="5919262" cy="3599316"/>
          </a:xfrm>
        </p:spPr>
        <p:txBody>
          <a:bodyPr>
            <a:normAutofit fontScale="25000" lnSpcReduction="20000"/>
          </a:bodyPr>
          <a:lstStyle/>
          <a:p>
            <a:pPr algn="ctr"/>
            <a:r>
              <a:rPr lang="en-US" sz="8000" dirty="0">
                <a:latin typeface="Times New Roman" panose="02020603050405020304" pitchFamily="18" charset="0"/>
                <a:cs typeface="Times New Roman" panose="02020603050405020304" pitchFamily="18" charset="0"/>
              </a:rPr>
              <a:t>Barton Community College</a:t>
            </a:r>
          </a:p>
          <a:p>
            <a:pPr marL="0" indent="0" algn="ctr">
              <a:buNone/>
            </a:pPr>
            <a:r>
              <a:rPr lang="en-US" sz="8000" dirty="0">
                <a:latin typeface="Times New Roman" panose="02020603050405020304" pitchFamily="18" charset="0"/>
                <a:cs typeface="Times New Roman" panose="02020603050405020304" pitchFamily="18" charset="0"/>
              </a:rPr>
              <a:t>245 NE 30th Rd</a:t>
            </a:r>
            <a:br>
              <a:rPr lang="en-US" sz="8000" dirty="0">
                <a:latin typeface="Times New Roman" panose="02020603050405020304" pitchFamily="18" charset="0"/>
                <a:cs typeface="Times New Roman" panose="02020603050405020304" pitchFamily="18" charset="0"/>
              </a:rPr>
            </a:br>
            <a:r>
              <a:rPr lang="en-US" sz="8000" dirty="0">
                <a:latin typeface="Times New Roman" panose="02020603050405020304" pitchFamily="18" charset="0"/>
                <a:cs typeface="Times New Roman" panose="02020603050405020304" pitchFamily="18" charset="0"/>
              </a:rPr>
              <a:t>Great Bend, Kansas 67530</a:t>
            </a:r>
            <a:br>
              <a:rPr lang="en-US" sz="8000" dirty="0">
                <a:latin typeface="Times New Roman" panose="02020603050405020304" pitchFamily="18" charset="0"/>
                <a:cs typeface="Times New Roman" panose="02020603050405020304" pitchFamily="18" charset="0"/>
              </a:rPr>
            </a:br>
            <a:r>
              <a:rPr lang="en-US" sz="8000" dirty="0">
                <a:latin typeface="Times New Roman" panose="02020603050405020304" pitchFamily="18" charset="0"/>
                <a:cs typeface="Times New Roman" panose="02020603050405020304" pitchFamily="18" charset="0"/>
                <a:hlinkClick r:id="rId2"/>
              </a:rPr>
              <a:t>www.bartonccc.edu</a:t>
            </a:r>
            <a:endParaRPr lang="en-US"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Contact: </a:t>
            </a:r>
            <a:r>
              <a:rPr lang="en-US" sz="8000" dirty="0">
                <a:latin typeface="Times New Roman" panose="02020603050405020304" pitchFamily="18" charset="0"/>
                <a:cs typeface="Times New Roman" panose="02020603050405020304" pitchFamily="18" charset="0"/>
                <a:hlinkClick r:id="rId3"/>
              </a:rPr>
              <a:t>Mary Foley</a:t>
            </a:r>
            <a:r>
              <a:rPr lang="en-US" sz="8000" dirty="0">
                <a:latin typeface="Times New Roman" panose="02020603050405020304" pitchFamily="18" charset="0"/>
                <a:cs typeface="Times New Roman" panose="02020603050405020304" pitchFamily="18" charset="0"/>
              </a:rPr>
              <a:t>  Phone: 620-792-9278</a:t>
            </a:r>
          </a:p>
          <a:p>
            <a:pPr marL="0" indent="0" algn="ctr">
              <a:buNone/>
            </a:pPr>
            <a:endParaRPr lang="en-US" sz="8000" dirty="0">
              <a:latin typeface="Times New Roman" panose="02020603050405020304" pitchFamily="18" charset="0"/>
              <a:cs typeface="Times New Roman" panose="02020603050405020304" pitchFamily="18" charset="0"/>
            </a:endParaRPr>
          </a:p>
          <a:p>
            <a:pPr algn="ctr"/>
            <a:r>
              <a:rPr lang="en-US" sz="8000" dirty="0">
                <a:latin typeface="Times New Roman" panose="02020603050405020304" pitchFamily="18" charset="0"/>
                <a:cs typeface="Times New Roman" panose="02020603050405020304" pitchFamily="18" charset="0"/>
              </a:rPr>
              <a:t>Dwayne </a:t>
            </a:r>
            <a:r>
              <a:rPr lang="en-US" sz="8000" dirty="0" err="1">
                <a:latin typeface="Times New Roman" panose="02020603050405020304" pitchFamily="18" charset="0"/>
                <a:cs typeface="Times New Roman" panose="02020603050405020304" pitchFamily="18" charset="0"/>
              </a:rPr>
              <a:t>Peaslee</a:t>
            </a:r>
            <a:r>
              <a:rPr lang="en-US" sz="8000" dirty="0">
                <a:latin typeface="Times New Roman" panose="02020603050405020304" pitchFamily="18" charset="0"/>
                <a:cs typeface="Times New Roman" panose="02020603050405020304" pitchFamily="18" charset="0"/>
              </a:rPr>
              <a:t> Technical Training Center</a:t>
            </a:r>
          </a:p>
          <a:p>
            <a:pPr marL="0" indent="0" algn="ctr">
              <a:buNone/>
            </a:pPr>
            <a:r>
              <a:rPr lang="en-US" sz="8000" dirty="0">
                <a:latin typeface="Times New Roman" panose="02020603050405020304" pitchFamily="18" charset="0"/>
                <a:cs typeface="Times New Roman" panose="02020603050405020304" pitchFamily="18" charset="0"/>
              </a:rPr>
              <a:t>2920 Haskell Ave, </a:t>
            </a:r>
            <a:r>
              <a:rPr lang="en-US" sz="8000" dirty="0" err="1">
                <a:latin typeface="Times New Roman" panose="02020603050405020304" pitchFamily="18" charset="0"/>
                <a:cs typeface="Times New Roman" panose="02020603050405020304" pitchFamily="18" charset="0"/>
              </a:rPr>
              <a:t>Ste</a:t>
            </a:r>
            <a:r>
              <a:rPr lang="en-US" sz="8000" dirty="0">
                <a:latin typeface="Times New Roman" panose="02020603050405020304" pitchFamily="18" charset="0"/>
                <a:cs typeface="Times New Roman" panose="02020603050405020304" pitchFamily="18" charset="0"/>
              </a:rPr>
              <a:t> 100</a:t>
            </a:r>
            <a:br>
              <a:rPr lang="en-US" sz="8000" dirty="0">
                <a:latin typeface="Times New Roman" panose="02020603050405020304" pitchFamily="18" charset="0"/>
                <a:cs typeface="Times New Roman" panose="02020603050405020304" pitchFamily="18" charset="0"/>
              </a:rPr>
            </a:br>
            <a:r>
              <a:rPr lang="en-US" sz="8000" dirty="0">
                <a:latin typeface="Times New Roman" panose="02020603050405020304" pitchFamily="18" charset="0"/>
                <a:cs typeface="Times New Roman" panose="02020603050405020304" pitchFamily="18" charset="0"/>
              </a:rPr>
              <a:t>Lawrence, Kansas 66046</a:t>
            </a:r>
            <a:br>
              <a:rPr lang="en-US" sz="8000" dirty="0">
                <a:latin typeface="Times New Roman" panose="02020603050405020304" pitchFamily="18" charset="0"/>
                <a:cs typeface="Times New Roman" panose="02020603050405020304" pitchFamily="18" charset="0"/>
              </a:rPr>
            </a:br>
            <a:r>
              <a:rPr lang="en-US" sz="8000" dirty="0">
                <a:latin typeface="Times New Roman" panose="02020603050405020304" pitchFamily="18" charset="0"/>
                <a:cs typeface="Times New Roman" panose="02020603050405020304" pitchFamily="18" charset="0"/>
                <a:hlinkClick r:id="rId4"/>
              </a:rPr>
              <a:t>www.peasleetech.org</a:t>
            </a:r>
            <a:endParaRPr lang="en-US" sz="8000" dirty="0">
              <a:latin typeface="Times New Roman" panose="02020603050405020304" pitchFamily="18" charset="0"/>
              <a:cs typeface="Times New Roman" panose="02020603050405020304" pitchFamily="18" charset="0"/>
            </a:endParaRPr>
          </a:p>
          <a:p>
            <a:pPr marL="0" indent="0" algn="ctr">
              <a:buNone/>
            </a:pPr>
            <a:r>
              <a:rPr lang="en-US" sz="8000" dirty="0">
                <a:latin typeface="Times New Roman" panose="02020603050405020304" pitchFamily="18" charset="0"/>
                <a:cs typeface="Times New Roman" panose="02020603050405020304" pitchFamily="18" charset="0"/>
              </a:rPr>
              <a:t>Contact: </a:t>
            </a:r>
            <a:r>
              <a:rPr lang="en-US" sz="8000" dirty="0">
                <a:latin typeface="Times New Roman" panose="02020603050405020304" pitchFamily="18" charset="0"/>
                <a:cs typeface="Times New Roman" panose="02020603050405020304" pitchFamily="18" charset="0"/>
                <a:hlinkClick r:id="rId5"/>
              </a:rPr>
              <a:t>Kevin Kelley</a:t>
            </a:r>
            <a:r>
              <a:rPr lang="en-US" sz="8000" dirty="0">
                <a:latin typeface="Times New Roman" panose="02020603050405020304" pitchFamily="18" charset="0"/>
                <a:cs typeface="Times New Roman" panose="02020603050405020304" pitchFamily="18" charset="0"/>
              </a:rPr>
              <a:t>  Phone: 785-856-1801</a:t>
            </a:r>
            <a:br>
              <a:rPr lang="en-US" sz="8000" dirty="0">
                <a:latin typeface="Times New Roman" panose="02020603050405020304" pitchFamily="18" charset="0"/>
                <a:cs typeface="Times New Roman" panose="02020603050405020304" pitchFamily="18" charset="0"/>
              </a:rPr>
            </a:br>
            <a:endParaRPr lang="en-US" sz="80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lstStyle/>
          <a:p>
            <a:pPr algn="ctr"/>
            <a:r>
              <a:rPr lang="en-US" dirty="0"/>
              <a:t>Kansas Public Schools with CDL Programs </a:t>
            </a:r>
          </a:p>
        </p:txBody>
      </p:sp>
      <p:sp>
        <p:nvSpPr>
          <p:cNvPr id="5" name="TextBox 4">
            <a:extLst>
              <a:ext uri="{FF2B5EF4-FFF2-40B4-BE49-F238E27FC236}">
                <a16:creationId xmlns:a16="http://schemas.microsoft.com/office/drawing/2014/main" id="{3D89A256-567A-4271-9A0A-562027B9DC8E}"/>
              </a:ext>
            </a:extLst>
          </p:cNvPr>
          <p:cNvSpPr txBox="1"/>
          <p:nvPr/>
        </p:nvSpPr>
        <p:spPr>
          <a:xfrm>
            <a:off x="6305323" y="2071827"/>
            <a:ext cx="4943061" cy="2376100"/>
          </a:xfrm>
          <a:prstGeom prst="rect">
            <a:avLst/>
          </a:prstGeom>
          <a:noFill/>
        </p:spPr>
        <p:txBody>
          <a:bodyPr wrap="square" rtlCol="0">
            <a:spAutoFit/>
          </a:bodyPr>
          <a:lstStyle/>
          <a:p>
            <a:pPr>
              <a:lnSpc>
                <a:spcPct val="70000"/>
              </a:lnSpc>
              <a:spcBef>
                <a:spcPts val="1000"/>
              </a:spcBef>
            </a:pPr>
            <a:r>
              <a:rPr lang="en-US" sz="2000" dirty="0">
                <a:latin typeface="Times New Roman" panose="02020603050405020304" pitchFamily="18" charset="0"/>
                <a:cs typeface="Times New Roman" panose="02020603050405020304" pitchFamily="18" charset="0"/>
              </a:rPr>
              <a:t>•  Johnson County Community College</a:t>
            </a:r>
          </a:p>
          <a:p>
            <a:pPr algn="ctr">
              <a:lnSpc>
                <a:spcPct val="70000"/>
              </a:lnSpc>
              <a:spcBef>
                <a:spcPts val="1000"/>
              </a:spcBef>
            </a:pPr>
            <a:r>
              <a:rPr lang="en-US" sz="2000" dirty="0">
                <a:latin typeface="Times New Roman" panose="02020603050405020304" pitchFamily="18" charset="0"/>
                <a:cs typeface="Times New Roman" panose="02020603050405020304" pitchFamily="18" charset="0"/>
              </a:rPr>
              <a:t>12345 College Blvd</a:t>
            </a:r>
          </a:p>
          <a:p>
            <a:pPr algn="ctr">
              <a:lnSpc>
                <a:spcPct val="70000"/>
              </a:lnSpc>
              <a:spcBef>
                <a:spcPts val="1000"/>
              </a:spcBef>
            </a:pPr>
            <a:r>
              <a:rPr lang="en-US" sz="2000" dirty="0">
                <a:latin typeface="Times New Roman" panose="02020603050405020304" pitchFamily="18" charset="0"/>
                <a:cs typeface="Times New Roman" panose="02020603050405020304" pitchFamily="18" charset="0"/>
              </a:rPr>
              <a:t>Overland Park, Kansas 66210</a:t>
            </a:r>
          </a:p>
          <a:p>
            <a:pPr algn="ctr">
              <a:lnSpc>
                <a:spcPct val="70000"/>
              </a:lnSpc>
              <a:spcBef>
                <a:spcPts val="1000"/>
              </a:spcBef>
            </a:pPr>
            <a:r>
              <a:rPr lang="en-US" sz="2000" dirty="0">
                <a:latin typeface="Times New Roman" panose="02020603050405020304" pitchFamily="18" charset="0"/>
                <a:cs typeface="Times New Roman" panose="02020603050405020304" pitchFamily="18" charset="0"/>
                <a:hlinkClick r:id="rId6"/>
              </a:rPr>
              <a:t>www.jccc.edu</a:t>
            </a:r>
            <a:endParaRPr lang="en-US" sz="2000" dirty="0">
              <a:latin typeface="Times New Roman" panose="02020603050405020304" pitchFamily="18" charset="0"/>
              <a:cs typeface="Times New Roman" panose="02020603050405020304" pitchFamily="18" charset="0"/>
            </a:endParaRPr>
          </a:p>
          <a:p>
            <a:pPr algn="ctr">
              <a:lnSpc>
                <a:spcPct val="70000"/>
              </a:lnSpc>
              <a:spcBef>
                <a:spcPts val="1000"/>
              </a:spcBef>
            </a:pPr>
            <a:r>
              <a:rPr lang="en-US" sz="2000" dirty="0">
                <a:latin typeface="Times New Roman" panose="02020603050405020304" pitchFamily="18" charset="0"/>
                <a:cs typeface="Times New Roman" panose="02020603050405020304" pitchFamily="18" charset="0"/>
              </a:rPr>
              <a:t>Contact:  </a:t>
            </a:r>
            <a:r>
              <a:rPr lang="en-US" sz="2000" dirty="0">
                <a:latin typeface="Times New Roman" panose="02020603050405020304" pitchFamily="18" charset="0"/>
                <a:cs typeface="Times New Roman" panose="02020603050405020304" pitchFamily="18" charset="0"/>
                <a:hlinkClick r:id="rId7"/>
              </a:rPr>
              <a:t>Josh Smith</a:t>
            </a:r>
            <a:r>
              <a:rPr lang="en-US" sz="2000" dirty="0">
                <a:latin typeface="Times New Roman" panose="02020603050405020304" pitchFamily="18" charset="0"/>
                <a:cs typeface="Times New Roman" panose="02020603050405020304" pitchFamily="18" charset="0"/>
              </a:rPr>
              <a:t>  Phone: 913-469-3836</a:t>
            </a:r>
          </a:p>
          <a:p>
            <a:pPr algn="ctr">
              <a:lnSpc>
                <a:spcPct val="70000"/>
              </a:lnSpc>
              <a:spcBef>
                <a:spcPts val="1000"/>
              </a:spcBef>
            </a:pPr>
            <a:r>
              <a:rPr lang="en-US" sz="2000" dirty="0">
                <a:latin typeface="Times New Roman" panose="02020603050405020304" pitchFamily="18" charset="0"/>
                <a:cs typeface="Times New Roman" panose="02020603050405020304" pitchFamily="18" charset="0"/>
              </a:rPr>
              <a:t>Fax:  913-469-2575</a:t>
            </a:r>
          </a:p>
          <a:p>
            <a:pPr algn="ctr">
              <a:lnSpc>
                <a:spcPct val="70000"/>
              </a:lnSpc>
              <a:spcBef>
                <a:spcPts val="1000"/>
              </a:spcBef>
            </a:pPr>
            <a:endParaRPr lang="en-US" sz="20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78D04B79-99CC-4DCF-B3B6-582D6E713C0C}"/>
              </a:ext>
            </a:extLst>
          </p:cNvPr>
          <p:cNvSpPr txBox="1"/>
          <p:nvPr/>
        </p:nvSpPr>
        <p:spPr>
          <a:xfrm>
            <a:off x="5655965" y="4407934"/>
            <a:ext cx="6096000" cy="1938992"/>
          </a:xfrm>
          <a:prstGeom prst="rect">
            <a:avLst/>
          </a:prstGeom>
          <a:noFill/>
        </p:spPr>
        <p:txBody>
          <a:bodyPr wrap="square">
            <a:spAutoFit/>
          </a:bodyPr>
          <a:lstStyle/>
          <a:p>
            <a:pPr algn="ctr"/>
            <a:r>
              <a:rPr lang="en-US" sz="2000" dirty="0">
                <a:latin typeface="Times New Roman" panose="02020603050405020304" pitchFamily="18" charset="0"/>
                <a:cs typeface="Times New Roman" panose="02020603050405020304" pitchFamily="18" charset="0"/>
              </a:rPr>
              <a:t>•  North Central Kansas Technical College</a:t>
            </a:r>
          </a:p>
          <a:p>
            <a:pPr algn="ctr"/>
            <a:r>
              <a:rPr lang="en-US" sz="2000" dirty="0">
                <a:latin typeface="Times New Roman" panose="02020603050405020304" pitchFamily="18" charset="0"/>
                <a:cs typeface="Times New Roman" panose="02020603050405020304" pitchFamily="18" charset="0"/>
              </a:rPr>
              <a:t>P.O. Box 507, 3033 US Highway 24</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Beloit, Kansas 67420</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hlinkClick r:id="rId8"/>
              </a:rPr>
              <a:t>www.ncktc.edu</a:t>
            </a:r>
            <a:r>
              <a:rPr lang="en-US" sz="2000" dirty="0">
                <a:latin typeface="Times New Roman" panose="02020603050405020304" pitchFamily="18" charset="0"/>
                <a:cs typeface="Times New Roman" panose="02020603050405020304" pitchFamily="18" charset="0"/>
              </a:rPr>
              <a:t> </a:t>
            </a:r>
          </a:p>
          <a:p>
            <a:pPr algn="ctr"/>
            <a:r>
              <a:rPr lang="en-US" sz="2000" dirty="0">
                <a:latin typeface="Times New Roman" panose="02020603050405020304" pitchFamily="18" charset="0"/>
                <a:cs typeface="Times New Roman" panose="02020603050405020304" pitchFamily="18" charset="0"/>
              </a:rPr>
              <a:t>Contact: </a:t>
            </a:r>
            <a:r>
              <a:rPr lang="en-US" sz="2000" dirty="0">
                <a:latin typeface="Times New Roman" panose="02020603050405020304" pitchFamily="18" charset="0"/>
                <a:cs typeface="Times New Roman" panose="02020603050405020304" pitchFamily="18" charset="0"/>
                <a:hlinkClick r:id="rId9"/>
              </a:rPr>
              <a:t>Dale </a:t>
            </a:r>
            <a:r>
              <a:rPr lang="en-US" sz="2000" dirty="0" err="1">
                <a:latin typeface="Times New Roman" panose="02020603050405020304" pitchFamily="18" charset="0"/>
                <a:cs typeface="Times New Roman" panose="02020603050405020304" pitchFamily="18" charset="0"/>
                <a:hlinkClick r:id="rId9"/>
              </a:rPr>
              <a:t>Gengler</a:t>
            </a:r>
            <a:r>
              <a:rPr lang="en-US" sz="2000" dirty="0">
                <a:latin typeface="Times New Roman" panose="02020603050405020304" pitchFamily="18" charset="0"/>
                <a:cs typeface="Times New Roman" panose="02020603050405020304" pitchFamily="18" charset="0"/>
              </a:rPr>
              <a:t>   Phone: 785-738-9069</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Fax: 785-738-2903</a:t>
            </a:r>
          </a:p>
        </p:txBody>
      </p:sp>
    </p:spTree>
    <p:extLst>
      <p:ext uri="{BB962C8B-B14F-4D97-AF65-F5344CB8AC3E}">
        <p14:creationId xmlns:p14="http://schemas.microsoft.com/office/powerpoint/2010/main" val="18165873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90331" y="753228"/>
            <a:ext cx="9803852" cy="1080938"/>
          </a:xfrm>
        </p:spPr>
        <p:txBody>
          <a:bodyPr>
            <a:normAutofit/>
          </a:bodyPr>
          <a:lstStyle/>
          <a:p>
            <a:r>
              <a:rPr lang="en-US" sz="3200" dirty="0"/>
              <a:t>Kansas Public Schools with CDL Programs  Continued </a:t>
            </a:r>
          </a:p>
        </p:txBody>
      </p:sp>
      <p:sp>
        <p:nvSpPr>
          <p:cNvPr id="8" name="Content Placeholder 7">
            <a:extLst>
              <a:ext uri="{FF2B5EF4-FFF2-40B4-BE49-F238E27FC236}">
                <a16:creationId xmlns:a16="http://schemas.microsoft.com/office/drawing/2014/main" id="{E8A7B002-E0B4-4A26-B3C0-73114A1A9B3F}"/>
              </a:ext>
            </a:extLst>
          </p:cNvPr>
          <p:cNvSpPr>
            <a:spLocks noGrp="1"/>
          </p:cNvSpPr>
          <p:nvPr>
            <p:ph idx="1"/>
          </p:nvPr>
        </p:nvSpPr>
        <p:spPr>
          <a:xfrm>
            <a:off x="2827174" y="2270611"/>
            <a:ext cx="6012026" cy="3834162"/>
          </a:xfrm>
        </p:spPr>
        <p:txBody>
          <a:bodyPr>
            <a:normAutofit/>
          </a:bodyPr>
          <a:lstStyle/>
          <a:p>
            <a:pPr indent="0" algn="ctr">
              <a:lnSpc>
                <a:spcPct val="70000"/>
              </a:lnSpc>
            </a:pPr>
            <a:r>
              <a:rPr lang="en-US" sz="2000" dirty="0">
                <a:latin typeface="Times New Roman" panose="02020603050405020304" pitchFamily="18" charset="0"/>
                <a:cs typeface="Times New Roman" panose="02020603050405020304" pitchFamily="18" charset="0"/>
              </a:rPr>
              <a:t> Salina Area Technical College</a:t>
            </a:r>
          </a:p>
          <a:p>
            <a:pPr indent="0" algn="ctr">
              <a:lnSpc>
                <a:spcPct val="70000"/>
              </a:lnSpc>
              <a:buNone/>
            </a:pPr>
            <a:r>
              <a:rPr lang="en-US" sz="2000" dirty="0">
                <a:latin typeface="Times New Roman" panose="02020603050405020304" pitchFamily="18" charset="0"/>
                <a:cs typeface="Times New Roman" panose="02020603050405020304" pitchFamily="18" charset="0"/>
              </a:rPr>
              <a:t>2562 Centennial Rd</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Salina, Kansas 67401</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hlinkClick r:id="rId2"/>
              </a:rPr>
              <a:t>www.salinatech.edu</a:t>
            </a:r>
            <a:r>
              <a:rPr lang="en-US" sz="2000" dirty="0">
                <a:latin typeface="Times New Roman" panose="02020603050405020304" pitchFamily="18" charset="0"/>
                <a:cs typeface="Times New Roman" panose="02020603050405020304" pitchFamily="18" charset="0"/>
              </a:rPr>
              <a:t> </a:t>
            </a:r>
          </a:p>
          <a:p>
            <a:pPr indent="0" algn="ctr">
              <a:lnSpc>
                <a:spcPct val="70000"/>
              </a:lnSpc>
              <a:buNone/>
            </a:pPr>
            <a:r>
              <a:rPr lang="en-US" sz="2000" dirty="0">
                <a:latin typeface="Times New Roman" panose="02020603050405020304" pitchFamily="18" charset="0"/>
                <a:cs typeface="Times New Roman" panose="02020603050405020304" pitchFamily="18" charset="0"/>
              </a:rPr>
              <a:t>Contact: </a:t>
            </a:r>
            <a:r>
              <a:rPr lang="en-US" sz="2000" dirty="0">
                <a:latin typeface="Times New Roman" panose="02020603050405020304" pitchFamily="18" charset="0"/>
                <a:cs typeface="Times New Roman" panose="02020603050405020304" pitchFamily="18" charset="0"/>
                <a:hlinkClick r:id="rId3"/>
              </a:rPr>
              <a:t>David John</a:t>
            </a:r>
            <a:r>
              <a:rPr lang="en-US" sz="2000" dirty="0">
                <a:latin typeface="Times New Roman" panose="02020603050405020304" pitchFamily="18" charset="0"/>
                <a:cs typeface="Times New Roman" panose="02020603050405020304" pitchFamily="18" charset="0"/>
              </a:rPr>
              <a:t>  Phone: 785-309-3123</a:t>
            </a: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indent="0" algn="ctr">
              <a:lnSpc>
                <a:spcPct val="70000"/>
              </a:lnSpc>
            </a:pPr>
            <a:endParaRPr lang="en-US" sz="2000" dirty="0">
              <a:latin typeface="Times New Roman" panose="02020603050405020304" pitchFamily="18" charset="0"/>
              <a:cs typeface="Times New Roman" panose="02020603050405020304" pitchFamily="18" charset="0"/>
            </a:endParaRPr>
          </a:p>
          <a:p>
            <a:pPr indent="0" algn="ctr">
              <a:lnSpc>
                <a:spcPct val="70000"/>
              </a:lnSpc>
            </a:pPr>
            <a:r>
              <a:rPr lang="en-US" sz="2000" dirty="0">
                <a:latin typeface="Times New Roman" panose="02020603050405020304" pitchFamily="18" charset="0"/>
                <a:cs typeface="Times New Roman" panose="02020603050405020304" pitchFamily="18" charset="0"/>
              </a:rPr>
              <a:t> Seward County Community College</a:t>
            </a:r>
          </a:p>
          <a:p>
            <a:pPr indent="0" algn="ctr">
              <a:lnSpc>
                <a:spcPct val="70000"/>
              </a:lnSpc>
              <a:buNone/>
            </a:pPr>
            <a:r>
              <a:rPr lang="en-US" sz="2000" dirty="0">
                <a:latin typeface="Times New Roman" panose="02020603050405020304" pitchFamily="18" charset="0"/>
                <a:cs typeface="Times New Roman" panose="02020603050405020304" pitchFamily="18" charset="0"/>
              </a:rPr>
              <a:t>1801 N Kansas Ave / PO Box 1137</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Liberal, Kansas 67905-9951</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hlinkClick r:id="rId4"/>
              </a:rPr>
              <a:t>www.sccc.edu</a:t>
            </a:r>
            <a:endParaRPr lang="en-US" sz="2000" dirty="0">
              <a:latin typeface="Times New Roman" panose="02020603050405020304" pitchFamily="18" charset="0"/>
              <a:cs typeface="Times New Roman" panose="02020603050405020304" pitchFamily="18" charset="0"/>
            </a:endParaRPr>
          </a:p>
          <a:p>
            <a:pPr indent="0" algn="ctr">
              <a:lnSpc>
                <a:spcPct val="70000"/>
              </a:lnSpc>
              <a:buNone/>
            </a:pPr>
            <a:r>
              <a:rPr lang="en-US" sz="2000" dirty="0">
                <a:latin typeface="Times New Roman" panose="02020603050405020304" pitchFamily="18" charset="0"/>
                <a:cs typeface="Times New Roman" panose="02020603050405020304" pitchFamily="18" charset="0"/>
              </a:rPr>
              <a:t>Contact:  Michael McCarthy  Phone: 620-417-1695</a:t>
            </a:r>
          </a:p>
          <a:p>
            <a:endParaRPr lang="en-US" dirty="0"/>
          </a:p>
        </p:txBody>
      </p:sp>
    </p:spTree>
    <p:extLst>
      <p:ext uri="{BB962C8B-B14F-4D97-AF65-F5344CB8AC3E}">
        <p14:creationId xmlns:p14="http://schemas.microsoft.com/office/powerpoint/2010/main" val="3346575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Question mark">
            <a:extLst>
              <a:ext uri="{FF2B5EF4-FFF2-40B4-BE49-F238E27FC236}">
                <a16:creationId xmlns:a16="http://schemas.microsoft.com/office/drawing/2014/main" id="{4850036B-1EB6-4B72-B006-EFA034AC3E78}"/>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86288" y="2923381"/>
            <a:ext cx="2114550" cy="2114550"/>
          </a:xfrm>
        </p:spPr>
      </p:pic>
      <p:sp>
        <p:nvSpPr>
          <p:cNvPr id="3" name="Title 2">
            <a:extLst>
              <a:ext uri="{FF2B5EF4-FFF2-40B4-BE49-F238E27FC236}">
                <a16:creationId xmlns:a16="http://schemas.microsoft.com/office/drawing/2014/main" id="{463D0AB2-21DD-49E9-8A1B-CA411EA99FC0}"/>
              </a:ext>
            </a:extLst>
          </p:cNvPr>
          <p:cNvSpPr>
            <a:spLocks noGrp="1"/>
          </p:cNvSpPr>
          <p:nvPr>
            <p:ph type="title"/>
          </p:nvPr>
        </p:nvSpPr>
        <p:spPr/>
        <p:txBody>
          <a:bodyPr/>
          <a:lstStyle/>
          <a:p>
            <a:pPr algn="ctr"/>
            <a:r>
              <a:rPr lang="en-US" dirty="0"/>
              <a:t>Questions</a:t>
            </a:r>
          </a:p>
        </p:txBody>
      </p:sp>
    </p:spTree>
    <p:extLst>
      <p:ext uri="{BB962C8B-B14F-4D97-AF65-F5344CB8AC3E}">
        <p14:creationId xmlns:p14="http://schemas.microsoft.com/office/powerpoint/2010/main" val="2211418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798064" y="2570920"/>
            <a:ext cx="5650992" cy="2321119"/>
          </a:xfrm>
        </p:spPr>
        <p:txBody>
          <a:bodyPr>
            <a:noAutofit/>
          </a:bodyPr>
          <a:lstStyle/>
          <a:p>
            <a:pPr marL="0" indent="0" algn="ctr">
              <a:lnSpc>
                <a:spcPct val="100000"/>
              </a:lnSpc>
              <a:spcBef>
                <a:spcPts val="0"/>
              </a:spcBef>
              <a:buNone/>
            </a:pPr>
            <a:r>
              <a:rPr lang="en-US" sz="3200" dirty="0">
                <a:latin typeface="Times New Roman" panose="02020603050405020304" pitchFamily="18" charset="0"/>
                <a:cs typeface="Times New Roman" panose="02020603050405020304" pitchFamily="18" charset="0"/>
              </a:rPr>
              <a:t>Martin Garsee</a:t>
            </a:r>
          </a:p>
          <a:p>
            <a:pPr marL="0" indent="0" algn="ctr">
              <a:lnSpc>
                <a:spcPct val="100000"/>
              </a:lnSpc>
              <a:spcBef>
                <a:spcPts val="0"/>
              </a:spcBef>
              <a:buNone/>
            </a:pPr>
            <a:r>
              <a:rPr lang="en-US" sz="3200" dirty="0">
                <a:latin typeface="Times New Roman" panose="02020603050405020304" pitchFamily="18" charset="0"/>
                <a:cs typeface="Times New Roman" panose="02020603050405020304" pitchFamily="18" charset="0"/>
              </a:rPr>
              <a:t>Executive Director, NAPFTDS</a:t>
            </a:r>
          </a:p>
          <a:p>
            <a:pPr marL="0" indent="0" algn="ctr">
              <a:lnSpc>
                <a:spcPct val="100000"/>
              </a:lnSpc>
              <a:spcBef>
                <a:spcPts val="0"/>
              </a:spcBef>
              <a:buNone/>
            </a:pPr>
            <a:r>
              <a:rPr lang="en-US" sz="3200" dirty="0">
                <a:latin typeface="Times New Roman" panose="02020603050405020304" pitchFamily="18" charset="0"/>
                <a:cs typeface="Times New Roman" panose="02020603050405020304" pitchFamily="18" charset="0"/>
              </a:rPr>
              <a:t>Houston Community College</a:t>
            </a:r>
          </a:p>
          <a:p>
            <a:pPr marL="0" indent="0" algn="ctr">
              <a:lnSpc>
                <a:spcPct val="100000"/>
              </a:lnSpc>
              <a:spcBef>
                <a:spcPts val="0"/>
              </a:spcBef>
              <a:buNone/>
            </a:pPr>
            <a:r>
              <a:rPr lang="en-US" sz="3200" dirty="0">
                <a:latin typeface="Times New Roman" panose="02020603050405020304" pitchFamily="18" charset="0"/>
                <a:cs typeface="Times New Roman" panose="02020603050405020304" pitchFamily="18" charset="0"/>
              </a:rPr>
              <a:t>Houston, TX </a:t>
            </a:r>
          </a:p>
          <a:p>
            <a:pPr marL="0" indent="0" algn="ctr">
              <a:lnSpc>
                <a:spcPct val="100000"/>
              </a:lnSpc>
              <a:spcBef>
                <a:spcPts val="0"/>
              </a:spcBef>
              <a:buNone/>
            </a:pPr>
            <a:r>
              <a:rPr lang="en-US" sz="3200" dirty="0">
                <a:latin typeface="Times New Roman" panose="02020603050405020304" pitchFamily="18" charset="0"/>
                <a:cs typeface="Times New Roman" panose="02020603050405020304" pitchFamily="18" charset="0"/>
                <a:hlinkClick r:id="rId2"/>
              </a:rPr>
              <a:t>martin.garsee@hccs.edu</a:t>
            </a:r>
            <a:r>
              <a:rPr lang="en-US" sz="3200" dirty="0">
                <a:latin typeface="Times New Roman" panose="02020603050405020304" pitchFamily="18" charset="0"/>
                <a:cs typeface="Times New Roman" panose="02020603050405020304" pitchFamily="18" charset="0"/>
              </a:rPr>
              <a:t> </a:t>
            </a:r>
          </a:p>
          <a:p>
            <a:pPr marL="0" indent="0" algn="ctr">
              <a:lnSpc>
                <a:spcPct val="100000"/>
              </a:lnSpc>
              <a:spcBef>
                <a:spcPts val="0"/>
              </a:spcBef>
              <a:buNone/>
            </a:pPr>
            <a:endParaRPr lang="en-US" sz="32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pPr algn="ctr"/>
            <a:r>
              <a:rPr lang="en-US" sz="4800" dirty="0">
                <a:latin typeface="Times New Roman" panose="02020603050405020304" pitchFamily="18" charset="0"/>
                <a:cs typeface="Times New Roman" panose="02020603050405020304" pitchFamily="18" charset="0"/>
              </a:rPr>
              <a:t>Feel free to contact:</a:t>
            </a:r>
          </a:p>
        </p:txBody>
      </p:sp>
      <p:sp>
        <p:nvSpPr>
          <p:cNvPr id="4" name="Content Placeholder 1"/>
          <p:cNvSpPr txBox="1">
            <a:spLocks/>
          </p:cNvSpPr>
          <p:nvPr/>
        </p:nvSpPr>
        <p:spPr>
          <a:xfrm>
            <a:off x="1812374" y="5289098"/>
            <a:ext cx="3674877" cy="128469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1800" dirty="0">
                <a:latin typeface="Baskerville Old Face" panose="02020602080505020303" pitchFamily="18" charset="0"/>
              </a:rPr>
              <a:t>Crissie Moffet</a:t>
            </a:r>
          </a:p>
          <a:p>
            <a:pPr marL="0" indent="0">
              <a:lnSpc>
                <a:spcPct val="100000"/>
              </a:lnSpc>
              <a:spcBef>
                <a:spcPts val="0"/>
              </a:spcBef>
              <a:buFont typeface="Arial" panose="020B0604020202020204" pitchFamily="34" charset="0"/>
              <a:buNone/>
            </a:pPr>
            <a:r>
              <a:rPr lang="en-US" sz="1800" dirty="0">
                <a:latin typeface="Baskerville Old Face" panose="02020602080505020303" pitchFamily="18" charset="0"/>
              </a:rPr>
              <a:t>Administrative Assistant to the Board</a:t>
            </a:r>
          </a:p>
          <a:p>
            <a:pPr marL="0" indent="0">
              <a:lnSpc>
                <a:spcPct val="100000"/>
              </a:lnSpc>
              <a:spcBef>
                <a:spcPts val="0"/>
              </a:spcBef>
              <a:buFont typeface="Arial" panose="020B0604020202020204" pitchFamily="34" charset="0"/>
              <a:buNone/>
            </a:pPr>
            <a:r>
              <a:rPr lang="en-US" sz="1800" dirty="0">
                <a:latin typeface="Baskerville Old Face" panose="02020602080505020303" pitchFamily="18" charset="0"/>
              </a:rPr>
              <a:t>cmoffet@napftds.org</a:t>
            </a:r>
          </a:p>
          <a:p>
            <a:pPr marL="0" indent="0">
              <a:lnSpc>
                <a:spcPct val="100000"/>
              </a:lnSpc>
              <a:spcBef>
                <a:spcPts val="0"/>
              </a:spcBef>
              <a:buFont typeface="Arial" panose="020B0604020202020204" pitchFamily="34" charset="0"/>
              <a:buNone/>
            </a:pPr>
            <a:r>
              <a:rPr lang="en-US" sz="1800" dirty="0">
                <a:latin typeface="Baskerville Old Face" panose="02020602080505020303" pitchFamily="18" charset="0"/>
              </a:rPr>
              <a:t>316-425-3297 office</a:t>
            </a:r>
            <a:endParaRPr lang="en-US" sz="1800" dirty="0"/>
          </a:p>
        </p:txBody>
      </p:sp>
      <p:sp>
        <p:nvSpPr>
          <p:cNvPr id="5" name="TextBox 4"/>
          <p:cNvSpPr txBox="1"/>
          <p:nvPr/>
        </p:nvSpPr>
        <p:spPr>
          <a:xfrm>
            <a:off x="7772400" y="5392838"/>
            <a:ext cx="4001993" cy="1077218"/>
          </a:xfrm>
          <a:prstGeom prst="rect">
            <a:avLst/>
          </a:prstGeom>
          <a:noFill/>
        </p:spPr>
        <p:txBody>
          <a:bodyPr wrap="none" rtlCol="0">
            <a:spAutoFit/>
          </a:bodyPr>
          <a:lstStyle/>
          <a:p>
            <a:r>
              <a:rPr lang="en-US" sz="3200" dirty="0"/>
              <a:t>View our website at:</a:t>
            </a:r>
          </a:p>
          <a:p>
            <a:pPr algn="ctr"/>
            <a:r>
              <a:rPr lang="en-US" sz="3200" dirty="0">
                <a:hlinkClick r:id="rId3"/>
              </a:rPr>
              <a:t>www.napftds.org</a:t>
            </a:r>
            <a:r>
              <a:rPr lang="en-US" sz="3200" dirty="0"/>
              <a:t>   </a:t>
            </a:r>
          </a:p>
        </p:txBody>
      </p:sp>
    </p:spTree>
    <p:extLst>
      <p:ext uri="{BB962C8B-B14F-4D97-AF65-F5344CB8AC3E}">
        <p14:creationId xmlns:p14="http://schemas.microsoft.com/office/powerpoint/2010/main" val="2214952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60" y="795528"/>
            <a:ext cx="10515600" cy="1494916"/>
          </a:xfrm>
        </p:spPr>
        <p:txBody>
          <a:bodyPr>
            <a:normAutofit fontScale="90000"/>
          </a:bodyPr>
          <a:lstStyle/>
          <a:p>
            <a:pPr algn="ctr"/>
            <a:r>
              <a:rPr lang="en-US" sz="4400" dirty="0"/>
              <a:t>Who can provide entry-level driver training? </a:t>
            </a:r>
            <a:br>
              <a:rPr lang="en-US" sz="4400" dirty="0"/>
            </a:br>
            <a:endParaRPr lang="en-US" sz="4400" dirty="0">
              <a:latin typeface="Times New Roman" panose="02020603050405020304" pitchFamily="18" charset="0"/>
              <a:cs typeface="Times New Roman" panose="02020603050405020304" pitchFamily="18" charset="0"/>
            </a:endParaRPr>
          </a:p>
        </p:txBody>
      </p:sp>
      <p:sp>
        <p:nvSpPr>
          <p:cNvPr id="4" name="Rectangle 3"/>
          <p:cNvSpPr/>
          <p:nvPr/>
        </p:nvSpPr>
        <p:spPr>
          <a:xfrm>
            <a:off x="2017114" y="2101263"/>
            <a:ext cx="9290304" cy="3323987"/>
          </a:xfrm>
          <a:prstGeom prst="rect">
            <a:avLst/>
          </a:prstGeom>
        </p:spPr>
        <p:txBody>
          <a:bodyPr wrap="square">
            <a:spAutoFit/>
          </a:bodyPr>
          <a:lstStyle/>
          <a:p>
            <a:endParaRPr lang="en-US"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Training providers listed on the Training Provider Registry (TPR) are the only entities that can provide training required by the entry-level driver training (ELDT regulations). To comply with the ELDT regulations, drivers must select a training provider from those listed in the Training Provider Registry.</a:t>
            </a:r>
          </a:p>
        </p:txBody>
      </p:sp>
    </p:spTree>
    <p:extLst>
      <p:ext uri="{BB962C8B-B14F-4D97-AF65-F5344CB8AC3E}">
        <p14:creationId xmlns:p14="http://schemas.microsoft.com/office/powerpoint/2010/main" val="1674397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94632" y="2263622"/>
            <a:ext cx="10237977" cy="3558038"/>
          </a:xfrm>
        </p:spPr>
        <p:txBody>
          <a:bodyPr>
            <a:normAutofit fontScale="92500" lnSpcReduction="10000"/>
          </a:bodyPr>
          <a:lstStyle/>
          <a:p>
            <a:pPr fontAlgn="base"/>
            <a:r>
              <a:rPr lang="en-US" sz="2800" dirty="0">
                <a:latin typeface="Times New Roman" panose="02020603050405020304" pitchFamily="18" charset="0"/>
                <a:cs typeface="Times New Roman" panose="02020603050405020304" pitchFamily="18" charset="0"/>
              </a:rPr>
              <a:t>To be eligible for listing on the Training Provider Registry, an entity must meet the following requirements set forth in 49 CFR § </a:t>
            </a:r>
            <a:r>
              <a:rPr lang="en-US" sz="2800" dirty="0">
                <a:latin typeface="Times New Roman" panose="02020603050405020304" pitchFamily="18" charset="0"/>
                <a:cs typeface="Times New Roman" panose="02020603050405020304" pitchFamily="18" charset="0"/>
                <a:hlinkClick r:id="rId2"/>
              </a:rPr>
              <a:t>380.703</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Follow a curriculum that meets the applicable criteria in </a:t>
            </a:r>
            <a:r>
              <a:rPr lang="en-US" sz="2800" dirty="0">
                <a:latin typeface="Times New Roman" panose="02020603050405020304" pitchFamily="18" charset="0"/>
                <a:cs typeface="Times New Roman" panose="02020603050405020304" pitchFamily="18" charset="0"/>
                <a:hlinkClick r:id="rId3"/>
              </a:rPr>
              <a:t>Appendices A-E of Part 380</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Utilize facilities meeting the criteria in § </a:t>
            </a:r>
            <a:r>
              <a:rPr lang="en-US" sz="2800" dirty="0">
                <a:latin typeface="Times New Roman" panose="02020603050405020304" pitchFamily="18" charset="0"/>
                <a:cs typeface="Times New Roman" panose="02020603050405020304" pitchFamily="18" charset="0"/>
                <a:hlinkClick r:id="rId4"/>
              </a:rPr>
              <a:t>380.709</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Utilize vehicles meeting the criteria in § </a:t>
            </a:r>
            <a:r>
              <a:rPr lang="en-US" sz="2800" dirty="0">
                <a:latin typeface="Times New Roman" panose="02020603050405020304" pitchFamily="18" charset="0"/>
                <a:cs typeface="Times New Roman" panose="02020603050405020304" pitchFamily="18" charset="0"/>
                <a:hlinkClick r:id="rId5"/>
              </a:rPr>
              <a:t>380.711</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Utilize instructors meeting the criteria in § </a:t>
            </a:r>
            <a:r>
              <a:rPr lang="en-US" sz="2800" dirty="0">
                <a:latin typeface="Times New Roman" panose="02020603050405020304" pitchFamily="18" charset="0"/>
                <a:cs typeface="Times New Roman" panose="02020603050405020304" pitchFamily="18" charset="0"/>
                <a:hlinkClick r:id="rId6"/>
              </a:rPr>
              <a:t>380.713</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Meet recordkeeping requirements in § </a:t>
            </a:r>
            <a:r>
              <a:rPr lang="en-US" sz="2800" dirty="0">
                <a:latin typeface="Times New Roman" panose="02020603050405020304" pitchFamily="18" charset="0"/>
                <a:cs typeface="Times New Roman" panose="02020603050405020304" pitchFamily="18" charset="0"/>
                <a:hlinkClick r:id="rId7"/>
              </a:rPr>
              <a:t>380.725</a:t>
            </a:r>
            <a:r>
              <a:rPr lang="en-US" sz="2800" dirty="0">
                <a:latin typeface="Times New Roman" panose="02020603050405020304" pitchFamily="18" charset="0"/>
                <a:cs typeface="Times New Roman" panose="02020603050405020304" pitchFamily="18" charset="0"/>
              </a:rPr>
              <a:t>;</a:t>
            </a:r>
          </a:p>
          <a:p>
            <a:endParaRPr lang="en-US" dirty="0"/>
          </a:p>
        </p:txBody>
      </p:sp>
      <p:sp>
        <p:nvSpPr>
          <p:cNvPr id="3" name="Title 2"/>
          <p:cNvSpPr>
            <a:spLocks noGrp="1"/>
          </p:cNvSpPr>
          <p:nvPr>
            <p:ph type="title"/>
          </p:nvPr>
        </p:nvSpPr>
        <p:spPr/>
        <p:txBody>
          <a:bodyPr/>
          <a:lstStyle/>
          <a:p>
            <a:pPr algn="ctr"/>
            <a:r>
              <a:rPr lang="en-US" dirty="0"/>
              <a:t>How can an entity become eligible to be listed on the Training Provider Registry (TPR)?</a:t>
            </a:r>
          </a:p>
        </p:txBody>
      </p:sp>
    </p:spTree>
    <p:extLst>
      <p:ext uri="{BB962C8B-B14F-4D97-AF65-F5344CB8AC3E}">
        <p14:creationId xmlns:p14="http://schemas.microsoft.com/office/powerpoint/2010/main" val="2433336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80837" y="2090172"/>
            <a:ext cx="10287094" cy="4056221"/>
          </a:xfrm>
        </p:spPr>
        <p:txBody>
          <a:bodyPr>
            <a:normAutofit/>
          </a:bodyPr>
          <a:lstStyle/>
          <a:p>
            <a:r>
              <a:rPr lang="en-US" sz="2800" dirty="0">
                <a:latin typeface="Times New Roman" panose="02020603050405020304" pitchFamily="18" charset="0"/>
                <a:cs typeface="Times New Roman" panose="02020603050405020304" pitchFamily="18" charset="0"/>
              </a:rPr>
              <a:t>Be licensed, certified, registered, or authorized to provide training in accordance with the applicable laws and regulations of any State where in-person training is conducted.</a:t>
            </a:r>
          </a:p>
          <a:p>
            <a:pPr fontAlgn="base"/>
            <a:r>
              <a:rPr lang="en-US" sz="2800" dirty="0">
                <a:latin typeface="Times New Roman" panose="02020603050405020304" pitchFamily="18" charset="0"/>
                <a:cs typeface="Times New Roman" panose="02020603050405020304" pitchFamily="18" charset="0"/>
              </a:rPr>
              <a:t>Training providers must attest that they meet the specified requirements. In the event of a Federal Motor Carrier Safety Administration (FMCSA) audit or investigation of the provider, they must supply documentary evidence to verify their compliance. Training providers must continue to meet the eligibility requirements in order to stay listed on the Training Provider Registry</a:t>
            </a:r>
          </a:p>
        </p:txBody>
      </p:sp>
      <p:sp>
        <p:nvSpPr>
          <p:cNvPr id="3" name="Title 2"/>
          <p:cNvSpPr>
            <a:spLocks noGrp="1"/>
          </p:cNvSpPr>
          <p:nvPr>
            <p:ph type="title"/>
          </p:nvPr>
        </p:nvSpPr>
        <p:spPr>
          <a:xfrm>
            <a:off x="680321" y="753228"/>
            <a:ext cx="9653501" cy="1080938"/>
          </a:xfrm>
        </p:spPr>
        <p:txBody>
          <a:bodyPr/>
          <a:lstStyle/>
          <a:p>
            <a:pPr algn="ctr"/>
            <a:r>
              <a:rPr lang="en-US" dirty="0"/>
              <a:t>Continued </a:t>
            </a:r>
          </a:p>
        </p:txBody>
      </p:sp>
      <p:sp>
        <p:nvSpPr>
          <p:cNvPr id="4" name="Rectangle 3"/>
          <p:cNvSpPr/>
          <p:nvPr/>
        </p:nvSpPr>
        <p:spPr>
          <a:xfrm>
            <a:off x="680321" y="1720840"/>
            <a:ext cx="9613861" cy="369332"/>
          </a:xfrm>
          <a:prstGeom prst="rect">
            <a:avLst/>
          </a:prstGeom>
        </p:spPr>
        <p:txBody>
          <a:bodyPr wrap="square">
            <a:spAutoFit/>
          </a:bodyPr>
          <a:lstStyle/>
          <a:p>
            <a:r>
              <a:rPr lang="en-US" dirty="0"/>
              <a:t>.</a:t>
            </a:r>
          </a:p>
        </p:txBody>
      </p:sp>
    </p:spTree>
    <p:extLst>
      <p:ext uri="{BB962C8B-B14F-4D97-AF65-F5344CB8AC3E}">
        <p14:creationId xmlns:p14="http://schemas.microsoft.com/office/powerpoint/2010/main" val="2959731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29677" y="2217602"/>
            <a:ext cx="10557522" cy="3599316"/>
          </a:xfrm>
        </p:spPr>
        <p:txBody>
          <a:bodyPr>
            <a:normAutofit/>
          </a:bodyPr>
          <a:lstStyle/>
          <a:p>
            <a:r>
              <a:rPr lang="en-US" sz="2800" dirty="0">
                <a:latin typeface="Times New Roman" panose="02020603050405020304" pitchFamily="18" charset="0"/>
                <a:cs typeface="Times New Roman" panose="02020603050405020304" pitchFamily="18" charset="0"/>
              </a:rPr>
              <a:t>CDL applicants must complete a program of instruction presented by an entity listed on FMCSA’s TPR, prior to taking the State-administered skills test, or for the H, S, P endorsements, prior to taking the knowledge test;  </a:t>
            </a:r>
          </a:p>
          <a:p>
            <a:r>
              <a:rPr lang="en-US" sz="2800" dirty="0">
                <a:latin typeface="Times New Roman" panose="02020603050405020304" pitchFamily="18" charset="0"/>
                <a:cs typeface="Times New Roman" panose="02020603050405020304" pitchFamily="18" charset="0"/>
              </a:rPr>
              <a:t>TPR will include all entities (including public and private CDL training programs, fleet-operated CDL training programs, etc.) that register with FMCSA and self-certify they meet the requirements for providing CDL training. </a:t>
            </a:r>
          </a:p>
          <a:p>
            <a:endParaRPr lang="en-US" dirty="0"/>
          </a:p>
        </p:txBody>
      </p:sp>
      <p:sp>
        <p:nvSpPr>
          <p:cNvPr id="3" name="Title 2"/>
          <p:cNvSpPr>
            <a:spLocks noGrp="1"/>
          </p:cNvSpPr>
          <p:nvPr>
            <p:ph type="title"/>
          </p:nvPr>
        </p:nvSpPr>
        <p:spPr/>
        <p:txBody>
          <a:bodyPr/>
          <a:lstStyle/>
          <a:p>
            <a:r>
              <a:rPr lang="en-US" dirty="0"/>
              <a:t>What are CDL Applicants Required to do? </a:t>
            </a:r>
          </a:p>
        </p:txBody>
      </p:sp>
    </p:spTree>
    <p:extLst>
      <p:ext uri="{BB962C8B-B14F-4D97-AF65-F5344CB8AC3E}">
        <p14:creationId xmlns:p14="http://schemas.microsoft.com/office/powerpoint/2010/main" val="2377160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43884" y="2534281"/>
            <a:ext cx="8742771" cy="2688336"/>
          </a:xfrm>
        </p:spPr>
        <p:txBody>
          <a:bodyPr>
            <a:normAutofit lnSpcReduction="10000"/>
          </a:bodyPr>
          <a:lstStyle/>
          <a:p>
            <a:r>
              <a:rPr lang="en-US" sz="2800" dirty="0">
                <a:latin typeface="Times New Roman" panose="02020603050405020304" pitchFamily="18" charset="0"/>
                <a:cs typeface="Times New Roman" panose="02020603050405020304" pitchFamily="18" charset="0"/>
              </a:rPr>
              <a:t>Provider name and contact information </a:t>
            </a:r>
          </a:p>
          <a:p>
            <a:r>
              <a:rPr lang="en-US" sz="2800" dirty="0">
                <a:latin typeface="Times New Roman" panose="02020603050405020304" pitchFamily="18" charset="0"/>
                <a:cs typeface="Times New Roman" panose="02020603050405020304" pitchFamily="18" charset="0"/>
              </a:rPr>
              <a:t>Facility name and contact information type of provider (for-hire/not-for-hire, in-house/not-in-house) </a:t>
            </a:r>
          </a:p>
          <a:p>
            <a:r>
              <a:rPr lang="en-US" sz="2800" dirty="0">
                <a:latin typeface="Times New Roman" panose="02020603050405020304" pitchFamily="18" charset="0"/>
                <a:cs typeface="Times New Roman" panose="02020603050405020304" pitchFamily="18" charset="0"/>
              </a:rPr>
              <a:t>Type of training provided, average training hours, and average training cost </a:t>
            </a:r>
          </a:p>
          <a:p>
            <a:r>
              <a:rPr lang="en-US" sz="2800" dirty="0">
                <a:latin typeface="Times New Roman" panose="02020603050405020304" pitchFamily="18" charset="0"/>
                <a:cs typeface="Times New Roman" panose="02020603050405020304" pitchFamily="18" charset="0"/>
              </a:rPr>
              <a:t>Third-party affiliations</a:t>
            </a:r>
            <a:r>
              <a:rPr lang="en-US" dirty="0">
                <a:latin typeface="Times New Roman" panose="02020603050405020304" pitchFamily="18" charset="0"/>
                <a:cs typeface="Times New Roman" panose="02020603050405020304" pitchFamily="18" charset="0"/>
              </a:rPr>
              <a:t>, certifications, or accreditations</a:t>
            </a:r>
          </a:p>
          <a:p>
            <a:pPr marL="0" indent="0">
              <a:buNone/>
            </a:pPr>
            <a:endParaRPr lang="en-US"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220338" y="753228"/>
            <a:ext cx="10172996" cy="1080938"/>
          </a:xfrm>
        </p:spPr>
        <p:txBody>
          <a:bodyPr/>
          <a:lstStyle/>
          <a:p>
            <a:pPr algn="ctr"/>
            <a:r>
              <a:rPr lang="en-US" dirty="0"/>
              <a:t>When registering, training providers will submit:</a:t>
            </a:r>
          </a:p>
        </p:txBody>
      </p:sp>
    </p:spTree>
    <p:extLst>
      <p:ext uri="{BB962C8B-B14F-4D97-AF65-F5344CB8AC3E}">
        <p14:creationId xmlns:p14="http://schemas.microsoft.com/office/powerpoint/2010/main" val="1971990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42360" y="2179624"/>
            <a:ext cx="8151822" cy="4153876"/>
          </a:xfrm>
        </p:spPr>
        <p:txBody>
          <a:bodyPr>
            <a:normAutofit/>
          </a:bodyPr>
          <a:lstStyle/>
          <a:p>
            <a:r>
              <a:rPr lang="en-US" sz="2800" dirty="0">
                <a:latin typeface="Times New Roman" panose="02020603050405020304" pitchFamily="18" charset="0"/>
                <a:cs typeface="Times New Roman" panose="02020603050405020304" pitchFamily="18" charset="0"/>
              </a:rPr>
              <a:t>Summer 2021  Registration</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Fall 2021 Search Feature</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Shortly after search added, full function of the TPR,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2/7/2022 Required Reporting to FMCSA </a:t>
            </a:r>
          </a:p>
        </p:txBody>
      </p:sp>
      <p:sp>
        <p:nvSpPr>
          <p:cNvPr id="3" name="Title 2"/>
          <p:cNvSpPr>
            <a:spLocks noGrp="1"/>
          </p:cNvSpPr>
          <p:nvPr>
            <p:ph type="title"/>
          </p:nvPr>
        </p:nvSpPr>
        <p:spPr/>
        <p:txBody>
          <a:bodyPr/>
          <a:lstStyle/>
          <a:p>
            <a:pPr algn="ctr"/>
            <a:r>
              <a:rPr lang="en-US" dirty="0"/>
              <a:t>Implementation Timeline for TPR:</a:t>
            </a:r>
          </a:p>
        </p:txBody>
      </p:sp>
    </p:spTree>
    <p:extLst>
      <p:ext uri="{BB962C8B-B14F-4D97-AF65-F5344CB8AC3E}">
        <p14:creationId xmlns:p14="http://schemas.microsoft.com/office/powerpoint/2010/main" val="2894483354"/>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2015</TotalTime>
  <Words>1960</Words>
  <Application>Microsoft Office PowerPoint</Application>
  <PresentationFormat>Widescreen</PresentationFormat>
  <Paragraphs>245</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Baskerville Old Face</vt:lpstr>
      <vt:lpstr>Calibri</vt:lpstr>
      <vt:lpstr>Symbol</vt:lpstr>
      <vt:lpstr>Times New Roman</vt:lpstr>
      <vt:lpstr>Trebuchet MS</vt:lpstr>
      <vt:lpstr>Wingdings</vt:lpstr>
      <vt:lpstr>Berlin</vt:lpstr>
      <vt:lpstr>Kansas 2021</vt:lpstr>
      <vt:lpstr>Entry Level Driver Training Final Rule</vt:lpstr>
      <vt:lpstr>When do the entry-level driver training (ELDT) regulations take effect?</vt:lpstr>
      <vt:lpstr>Who can provide entry-level driver training?  </vt:lpstr>
      <vt:lpstr>How can an entity become eligible to be listed on the Training Provider Registry (TPR)?</vt:lpstr>
      <vt:lpstr>Continued </vt:lpstr>
      <vt:lpstr>What are CDL Applicants Required to do? </vt:lpstr>
      <vt:lpstr>When registering, training providers will submit:</vt:lpstr>
      <vt:lpstr>Implementation Timeline for TPR:</vt:lpstr>
      <vt:lpstr>Driver certification information submitted to the Registry will include:</vt:lpstr>
      <vt:lpstr>Important Links for ELDT </vt:lpstr>
      <vt:lpstr>ELDT applies to:</vt:lpstr>
      <vt:lpstr>ELDT requirements:</vt:lpstr>
      <vt:lpstr>ELDT Curriucula </vt:lpstr>
      <vt:lpstr>Theory instruction defined:</vt:lpstr>
      <vt:lpstr>Areas of theory instruction:</vt:lpstr>
      <vt:lpstr>Assessing proficiency (theory instruction)</vt:lpstr>
      <vt:lpstr>Theory instructor qualifications:</vt:lpstr>
      <vt:lpstr>Theory instructor qualifications (exception):</vt:lpstr>
      <vt:lpstr>Theory instructor qualifications (prohibition):</vt:lpstr>
      <vt:lpstr>Behind The Wheel (BTW) Training</vt:lpstr>
      <vt:lpstr>Behind-the-Wheel  “Range”</vt:lpstr>
      <vt:lpstr>Behind-the-Wheel   “Public Road”</vt:lpstr>
      <vt:lpstr>Behind-the-Wheel “Public Road” Continued</vt:lpstr>
      <vt:lpstr>Behind-the-Wheel “Public Road” Continued</vt:lpstr>
      <vt:lpstr>Training Requirements:</vt:lpstr>
      <vt:lpstr>Training Provider Qualifications:</vt:lpstr>
      <vt:lpstr>Beginning February 7th 2022 </vt:lpstr>
      <vt:lpstr>Training Provider Requirements (continued)</vt:lpstr>
      <vt:lpstr>The Training Provider Registry</vt:lpstr>
      <vt:lpstr>How will training providers register?</vt:lpstr>
      <vt:lpstr>How will training providers submit driver data?</vt:lpstr>
      <vt:lpstr>Kansas Public Schools with CDL Programs </vt:lpstr>
      <vt:lpstr>Kansas Public Schools with CDL Programs  Continued </vt:lpstr>
      <vt:lpstr>Questions</vt:lpstr>
      <vt:lpstr>Feel free to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Association of  Publicly Funded Truck Driving Schools</dc:title>
  <dc:creator>Moffett</dc:creator>
  <cp:lastModifiedBy>Keith Browning</cp:lastModifiedBy>
  <cp:revision>184</cp:revision>
  <cp:lastPrinted>2015-03-18T17:44:50Z</cp:lastPrinted>
  <dcterms:created xsi:type="dcterms:W3CDTF">2015-03-18T16:56:46Z</dcterms:created>
  <dcterms:modified xsi:type="dcterms:W3CDTF">2021-10-21T20:32:31Z</dcterms:modified>
</cp:coreProperties>
</file>